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721" r:id="rId2"/>
    <p:sldId id="733" r:id="rId3"/>
    <p:sldId id="726" r:id="rId4"/>
    <p:sldId id="685" r:id="rId5"/>
    <p:sldId id="565" r:id="rId6"/>
    <p:sldId id="678" r:id="rId7"/>
    <p:sldId id="735" r:id="rId8"/>
    <p:sldId id="734" r:id="rId9"/>
    <p:sldId id="677" r:id="rId10"/>
    <p:sldId id="679" r:id="rId11"/>
    <p:sldId id="681" r:id="rId12"/>
    <p:sldId id="682" r:id="rId13"/>
    <p:sldId id="719" r:id="rId14"/>
  </p:sldIdLst>
  <p:sldSz cx="12192000" cy="6858000"/>
  <p:notesSz cx="6858000" cy="9144000"/>
  <p:embeddedFontLst>
    <p:embeddedFont>
      <p:font typeface="Arial Rounded MT Bold" panose="020F0704030504030204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dor" initials="A" lastIdx="5" clrIdx="0">
    <p:extLst>
      <p:ext uri="{19B8F6BF-5375-455C-9EA6-DF929625EA0E}">
        <p15:presenceInfo xmlns:p15="http://schemas.microsoft.com/office/powerpoint/2012/main" userId="Administrador" providerId="None"/>
      </p:ext>
    </p:extLst>
  </p:cmAuthor>
  <p:cmAuthor id="2" name="Bayron Chavez" initials="BC" lastIdx="8" clrIdx="1">
    <p:extLst>
      <p:ext uri="{19B8F6BF-5375-455C-9EA6-DF929625EA0E}">
        <p15:presenceInfo xmlns:p15="http://schemas.microsoft.com/office/powerpoint/2012/main" userId="15d2c4470e1e76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F6C"/>
    <a:srgbClr val="113F6C"/>
    <a:srgbClr val="00558C"/>
    <a:srgbClr val="003E6D"/>
    <a:srgbClr val="63C2D2"/>
    <a:srgbClr val="03C9EA"/>
    <a:srgbClr val="59BEC9"/>
    <a:srgbClr val="01416D"/>
    <a:srgbClr val="4DBCD8"/>
    <a:srgbClr val="F5A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C5652-79C0-44C5-87B0-0AA38EA2FD91}" v="1" dt="2025-11-11T15:40:14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96274" autoAdjust="0"/>
  </p:normalViewPr>
  <p:slideViewPr>
    <p:cSldViewPr snapToGrid="0">
      <p:cViewPr>
        <p:scale>
          <a:sx n="70" d="100"/>
          <a:sy n="70" d="100"/>
        </p:scale>
        <p:origin x="582" y="22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31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D4489A-BCE8-4CDE-83D0-0A25E64D0055}" type="doc">
      <dgm:prSet loTypeId="urn:microsoft.com/office/officeart/2005/8/layout/matrix2" loCatId="matrix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CA89543F-337B-4993-A2AC-E3DFFFFB6008}">
      <dgm:prSet phldrT="[Texto]" phldr="0" custT="1"/>
      <dgm:spPr/>
      <dgm:t>
        <a:bodyPr/>
        <a:lstStyle/>
        <a:p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Procesos dinámico y transversal</a:t>
          </a:r>
        </a:p>
      </dgm:t>
    </dgm:pt>
    <dgm:pt modelId="{F60011FD-F7E9-4095-BADA-754DA4281E75}" type="parTrans" cxnId="{59F63618-230B-4B50-BD32-ACF2631D4F7B}">
      <dgm:prSet/>
      <dgm:spPr/>
      <dgm:t>
        <a:bodyPr/>
        <a:lstStyle/>
        <a:p>
          <a:endParaRPr lang="es-PE" sz="2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5FFFCC9-7F3D-484D-ADA0-8C2F30008042}" type="sibTrans" cxnId="{59F63618-230B-4B50-BD32-ACF2631D4F7B}">
      <dgm:prSet custT="1"/>
      <dgm:spPr/>
      <dgm:t>
        <a:bodyPr/>
        <a:lstStyle/>
        <a:p>
          <a:endParaRPr lang="es-PE" sz="1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0F4676B-420E-45F0-8267-C901680FCABA}">
      <dgm:prSet phldrT="[Texto]" phldr="0" custT="1"/>
      <dgm:spPr/>
      <dgm:t>
        <a:bodyPr/>
        <a:lstStyle/>
        <a:p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Acciones proactivas de la Entidad</a:t>
          </a:r>
        </a:p>
      </dgm:t>
    </dgm:pt>
    <dgm:pt modelId="{09692458-2975-484D-8336-2338F1C49F3E}" type="parTrans" cxnId="{6FB723C9-BEFA-4C89-BE5E-1CCD2FD1F3CB}">
      <dgm:prSet/>
      <dgm:spPr/>
      <dgm:t>
        <a:bodyPr/>
        <a:lstStyle/>
        <a:p>
          <a:endParaRPr lang="es-PE" sz="2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929B908-248E-438C-98DC-DC50037FD34D}" type="sibTrans" cxnId="{6FB723C9-BEFA-4C89-BE5E-1CCD2FD1F3CB}">
      <dgm:prSet custT="1"/>
      <dgm:spPr/>
      <dgm:t>
        <a:bodyPr/>
        <a:lstStyle/>
        <a:p>
          <a:endParaRPr lang="es-PE" sz="1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1975E34-3FAD-435C-ADCE-B98196EA2B3A}">
      <dgm:prSet phldrT="[Texto]" phldr="0" custT="1"/>
      <dgm:spPr/>
      <dgm:t>
        <a:bodyPr/>
        <a:lstStyle/>
        <a:p>
          <a:pPr algn="ctr"/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Decisiones informadas para la finalidad pública</a:t>
          </a:r>
        </a:p>
      </dgm:t>
    </dgm:pt>
    <dgm:pt modelId="{2BBA4CF9-1EE6-4DCA-A249-089013A15FE4}" type="parTrans" cxnId="{27B0D90C-BCBB-4E39-A76E-813A89ABBF88}">
      <dgm:prSet/>
      <dgm:spPr/>
      <dgm:t>
        <a:bodyPr/>
        <a:lstStyle/>
        <a:p>
          <a:endParaRPr lang="es-PE" sz="2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F4776D8-B231-4DD9-B0C1-51B173E6A697}" type="sibTrans" cxnId="{27B0D90C-BCBB-4E39-A76E-813A89ABBF88}">
      <dgm:prSet custT="1"/>
      <dgm:spPr/>
      <dgm:t>
        <a:bodyPr/>
        <a:lstStyle/>
        <a:p>
          <a:endParaRPr lang="es-PE" sz="1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8F71694-3CDA-4EA1-91A6-CFA7142E1B9A}">
      <dgm:prSet custT="1"/>
      <dgm:spPr/>
      <dgm:t>
        <a:bodyPr/>
        <a:lstStyle/>
        <a:p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Finalidad pública</a:t>
          </a:r>
        </a:p>
      </dgm:t>
    </dgm:pt>
    <dgm:pt modelId="{5C68BC8E-B021-47B7-91E5-2E6ECDB9F5BB}" type="parTrans" cxnId="{92C5983A-EE69-4650-9449-B552ED5983FD}">
      <dgm:prSet/>
      <dgm:spPr/>
      <dgm:t>
        <a:bodyPr/>
        <a:lstStyle/>
        <a:p>
          <a:endParaRPr lang="es-PE" sz="2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8936093-BECA-4949-B985-CC8B2BDD23AB}" type="sibTrans" cxnId="{92C5983A-EE69-4650-9449-B552ED5983FD}">
      <dgm:prSet/>
      <dgm:spPr/>
      <dgm:t>
        <a:bodyPr/>
        <a:lstStyle/>
        <a:p>
          <a:endParaRPr lang="es-PE" sz="20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3C01AEF-01FA-42AC-9C5A-0044C132B57A}" type="pres">
      <dgm:prSet presAssocID="{79D4489A-BCE8-4CDE-83D0-0A25E64D0055}" presName="matrix" presStyleCnt="0">
        <dgm:presLayoutVars>
          <dgm:chMax val="1"/>
          <dgm:dir/>
          <dgm:resizeHandles val="exact"/>
        </dgm:presLayoutVars>
      </dgm:prSet>
      <dgm:spPr/>
    </dgm:pt>
    <dgm:pt modelId="{1D1ABBB0-8D9F-4DEC-8769-F873F492FBEC}" type="pres">
      <dgm:prSet presAssocID="{79D4489A-BCE8-4CDE-83D0-0A25E64D0055}" presName="axisShape" presStyleLbl="bgShp" presStyleIdx="0" presStyleCnt="1"/>
      <dgm:spPr/>
    </dgm:pt>
    <dgm:pt modelId="{5CB63573-B223-4945-A5E3-3B7989F683E1}" type="pres">
      <dgm:prSet presAssocID="{79D4489A-BCE8-4CDE-83D0-0A25E64D0055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FB9D53-732D-4D88-A6BD-523B68EC46B2}" type="pres">
      <dgm:prSet presAssocID="{79D4489A-BCE8-4CDE-83D0-0A25E64D0055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0C0EC4F-3DAB-4B50-BEDF-4DEB65AEC1A8}" type="pres">
      <dgm:prSet presAssocID="{79D4489A-BCE8-4CDE-83D0-0A25E64D0055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8C704D-C7B2-4F48-8A06-8CFD12B39D21}" type="pres">
      <dgm:prSet presAssocID="{79D4489A-BCE8-4CDE-83D0-0A25E64D0055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7B0D90C-BCBB-4E39-A76E-813A89ABBF88}" srcId="{79D4489A-BCE8-4CDE-83D0-0A25E64D0055}" destId="{81975E34-3FAD-435C-ADCE-B98196EA2B3A}" srcOrd="2" destOrd="0" parTransId="{2BBA4CF9-1EE6-4DCA-A249-089013A15FE4}" sibTransId="{1F4776D8-B231-4DD9-B0C1-51B173E6A697}"/>
    <dgm:cxn modelId="{EF775E12-C400-4EC1-BC84-544781A1A883}" type="presOf" srcId="{81975E34-3FAD-435C-ADCE-B98196EA2B3A}" destId="{30C0EC4F-3DAB-4B50-BEDF-4DEB65AEC1A8}" srcOrd="0" destOrd="0" presId="urn:microsoft.com/office/officeart/2005/8/layout/matrix2"/>
    <dgm:cxn modelId="{59F63618-230B-4B50-BD32-ACF2631D4F7B}" srcId="{79D4489A-BCE8-4CDE-83D0-0A25E64D0055}" destId="{CA89543F-337B-4993-A2AC-E3DFFFFB6008}" srcOrd="0" destOrd="0" parTransId="{F60011FD-F7E9-4095-BADA-754DA4281E75}" sibTransId="{95FFFCC9-7F3D-484D-ADA0-8C2F30008042}"/>
    <dgm:cxn modelId="{92C5983A-EE69-4650-9449-B552ED5983FD}" srcId="{79D4489A-BCE8-4CDE-83D0-0A25E64D0055}" destId="{58F71694-3CDA-4EA1-91A6-CFA7142E1B9A}" srcOrd="3" destOrd="0" parTransId="{5C68BC8E-B021-47B7-91E5-2E6ECDB9F5BB}" sibTransId="{58936093-BECA-4949-B985-CC8B2BDD23AB}"/>
    <dgm:cxn modelId="{8ACB4762-0B78-412F-9FEF-48C731B85AB5}" type="presOf" srcId="{79D4489A-BCE8-4CDE-83D0-0A25E64D0055}" destId="{33C01AEF-01FA-42AC-9C5A-0044C132B57A}" srcOrd="0" destOrd="0" presId="urn:microsoft.com/office/officeart/2005/8/layout/matrix2"/>
    <dgm:cxn modelId="{081AD49E-D621-4813-AEA4-8DDD6B675C8F}" type="presOf" srcId="{CA89543F-337B-4993-A2AC-E3DFFFFB6008}" destId="{5CB63573-B223-4945-A5E3-3B7989F683E1}" srcOrd="0" destOrd="0" presId="urn:microsoft.com/office/officeart/2005/8/layout/matrix2"/>
    <dgm:cxn modelId="{7A2B62C6-9799-4925-951C-D3518FD11A88}" type="presOf" srcId="{58F71694-3CDA-4EA1-91A6-CFA7142E1B9A}" destId="{EA8C704D-C7B2-4F48-8A06-8CFD12B39D21}" srcOrd="0" destOrd="0" presId="urn:microsoft.com/office/officeart/2005/8/layout/matrix2"/>
    <dgm:cxn modelId="{6FB723C9-BEFA-4C89-BE5E-1CCD2FD1F3CB}" srcId="{79D4489A-BCE8-4CDE-83D0-0A25E64D0055}" destId="{40F4676B-420E-45F0-8267-C901680FCABA}" srcOrd="1" destOrd="0" parTransId="{09692458-2975-484D-8336-2338F1C49F3E}" sibTransId="{1929B908-248E-438C-98DC-DC50037FD34D}"/>
    <dgm:cxn modelId="{E6F5B9D1-63E2-4CA4-8512-6B4AC702F089}" type="presOf" srcId="{40F4676B-420E-45F0-8267-C901680FCABA}" destId="{F2FB9D53-732D-4D88-A6BD-523B68EC46B2}" srcOrd="0" destOrd="0" presId="urn:microsoft.com/office/officeart/2005/8/layout/matrix2"/>
    <dgm:cxn modelId="{49A53E50-8730-4C8C-A50F-90F5AA66A7F4}" type="presParOf" srcId="{33C01AEF-01FA-42AC-9C5A-0044C132B57A}" destId="{1D1ABBB0-8D9F-4DEC-8769-F873F492FBEC}" srcOrd="0" destOrd="0" presId="urn:microsoft.com/office/officeart/2005/8/layout/matrix2"/>
    <dgm:cxn modelId="{CC4DD67F-0AC6-40FA-BDF9-19207A2EB73C}" type="presParOf" srcId="{33C01AEF-01FA-42AC-9C5A-0044C132B57A}" destId="{5CB63573-B223-4945-A5E3-3B7989F683E1}" srcOrd="1" destOrd="0" presId="urn:microsoft.com/office/officeart/2005/8/layout/matrix2"/>
    <dgm:cxn modelId="{23C5A185-F120-4CE5-83AD-4EBE4BF474F9}" type="presParOf" srcId="{33C01AEF-01FA-42AC-9C5A-0044C132B57A}" destId="{F2FB9D53-732D-4D88-A6BD-523B68EC46B2}" srcOrd="2" destOrd="0" presId="urn:microsoft.com/office/officeart/2005/8/layout/matrix2"/>
    <dgm:cxn modelId="{B6A6C82C-6774-47B7-82C9-9345734538F4}" type="presParOf" srcId="{33C01AEF-01FA-42AC-9C5A-0044C132B57A}" destId="{30C0EC4F-3DAB-4B50-BEDF-4DEB65AEC1A8}" srcOrd="3" destOrd="0" presId="urn:microsoft.com/office/officeart/2005/8/layout/matrix2"/>
    <dgm:cxn modelId="{A784263A-F218-446C-A6B9-FF43038B0C22}" type="presParOf" srcId="{33C01AEF-01FA-42AC-9C5A-0044C132B57A}" destId="{EA8C704D-C7B2-4F48-8A06-8CFD12B39D21}" srcOrd="4" destOrd="0" presId="urn:microsoft.com/office/officeart/2005/8/layout/matrix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79949C-96B8-410A-8AEE-FBB6AB1E1496}" type="doc">
      <dgm:prSet loTypeId="urn:microsoft.com/office/officeart/2005/8/layout/process1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FEC54433-8B10-4DD4-95CA-2BDDB0BBF484}">
      <dgm:prSet phldrT="[Texto]" custT="1"/>
      <dgm:spPr/>
      <dgm:t>
        <a:bodyPr/>
        <a:lstStyle/>
        <a:p>
          <a:pPr algn="ctr"/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REQUERIMIENTO</a:t>
          </a:r>
          <a:r>
            <a:rPr lang="es-PE" sz="1200" kern="1200" dirty="0">
              <a:latin typeface="Poppins" panose="00000500000000000000" pitchFamily="2" charset="0"/>
              <a:cs typeface="Poppins" panose="00000500000000000000" pitchFamily="2" charset="0"/>
            </a:rPr>
            <a:t>                                                         </a:t>
          </a:r>
          <a:endParaRPr lang="es-PE" sz="1200" b="1" kern="12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2036599-14A5-43DB-A2EC-75DC477D9AA1}" type="parTrans" cxnId="{C9CF25CD-7F64-4A23-AF47-1FAA5BED960A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5ABA042-589E-496A-9DE9-FE8FAB73AE17}" type="sibTrans" cxnId="{C9CF25CD-7F64-4A23-AF47-1FAA5BED960A}">
      <dgm:prSet custT="1"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A06EAF9-B8B7-47FB-AA2B-E564F2F8CA29}">
      <dgm:prSet phldrT="[Texto]" phldr="0" custT="1"/>
      <dgm:spPr/>
      <dgm:t>
        <a:bodyPr/>
        <a:lstStyle/>
        <a:p>
          <a:pPr algn="ctr"/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ESTRATEGIA DE CONTRATACION</a:t>
          </a:r>
        </a:p>
      </dgm:t>
    </dgm:pt>
    <dgm:pt modelId="{4558CB0A-D1B2-4DAC-8004-9FA976D0C5A9}" type="parTrans" cxnId="{D0CDBB4F-6DFD-4E60-9392-2B3BECE7F740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7AF1913-45F1-4D3C-A74A-572777D5B1DC}" type="sibTrans" cxnId="{D0CDBB4F-6DFD-4E60-9392-2B3BECE7F740}">
      <dgm:prSet custT="1"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1BC615A-44DF-4E1E-AB17-B5E8BFA6A69E}">
      <dgm:prSet phldrT="[Texto]" phldr="0" custT="1"/>
      <dgm:spPr/>
      <dgm:t>
        <a:bodyPr/>
        <a:lstStyle/>
        <a:p>
          <a:pPr algn="ctr"/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MATRIZ DE RIESGOS</a:t>
          </a:r>
        </a:p>
      </dgm:t>
    </dgm:pt>
    <dgm:pt modelId="{85BD3048-C1D3-4FE9-B2B8-CF4AF936149E}" type="parTrans" cxnId="{8BB979BC-BEE8-472E-9207-5E6F635A3188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D6A5517-FB0E-4DF2-BB86-E64A9AEFEB87}" type="sibTrans" cxnId="{8BB979BC-BEE8-472E-9207-5E6F635A3188}">
      <dgm:prSet custT="1"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5DD3C77-283B-40D9-A925-89AF800237C4}">
      <dgm:prSet phldrT="[Texto]" phldr="0" custT="1"/>
      <dgm:spPr/>
      <dgm:t>
        <a:bodyPr/>
        <a:lstStyle/>
        <a:p>
          <a:pPr algn="ctr"/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COMITÉ DE RIESGOS</a:t>
          </a:r>
        </a:p>
      </dgm:t>
    </dgm:pt>
    <dgm:pt modelId="{520C9540-D49E-4F80-80F5-85013468909F}" type="parTrans" cxnId="{6BF92C7C-16A8-49E0-A1A4-209EAB9DF6F5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4ABD687-4347-4BC7-8186-3D840291A462}" type="sibTrans" cxnId="{6BF92C7C-16A8-49E0-A1A4-209EAB9DF6F5}">
      <dgm:prSet custT="1"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9F350E7-CCA7-414A-85DB-C48C54BDBAA5}">
      <dgm:prSet custT="1"/>
      <dgm:spPr/>
      <dgm:t>
        <a:bodyPr/>
        <a:lstStyle/>
        <a:p>
          <a:pPr algn="ctr"/>
          <a:r>
            <a:rPr lang="es-PE" sz="1200" b="1" dirty="0">
              <a:latin typeface="Poppins" panose="00000500000000000000" pitchFamily="2" charset="0"/>
              <a:cs typeface="Poppins" panose="00000500000000000000" pitchFamily="2" charset="0"/>
            </a:rPr>
            <a:t>EXPEDIENTE DE CONTRATACION</a:t>
          </a:r>
        </a:p>
      </dgm:t>
    </dgm:pt>
    <dgm:pt modelId="{52257AAB-775E-49EA-8852-D83159829D71}" type="parTrans" cxnId="{E2B8F785-A9FC-4E25-8BEB-29D5FCFACD06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3FF056D-5314-435C-8A65-DAB5459CCC6F}" type="sibTrans" cxnId="{E2B8F785-A9FC-4E25-8BEB-29D5FCFACD06}">
      <dgm:prSet/>
      <dgm:spPr/>
      <dgm:t>
        <a:bodyPr/>
        <a:lstStyle/>
        <a:p>
          <a:pPr algn="ctr"/>
          <a:endParaRPr lang="es-PE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98A565-60F4-4F75-BD07-5597C2F623D3}" type="pres">
      <dgm:prSet presAssocID="{B179949C-96B8-410A-8AEE-FBB6AB1E1496}" presName="Name0" presStyleCnt="0">
        <dgm:presLayoutVars>
          <dgm:dir/>
          <dgm:resizeHandles val="exact"/>
        </dgm:presLayoutVars>
      </dgm:prSet>
      <dgm:spPr/>
    </dgm:pt>
    <dgm:pt modelId="{C96A99F9-ECEA-4BC3-986A-407AC75C744A}" type="pres">
      <dgm:prSet presAssocID="{FEC54433-8B10-4DD4-95CA-2BDDB0BBF484}" presName="node" presStyleLbl="node1" presStyleIdx="0" presStyleCnt="5">
        <dgm:presLayoutVars>
          <dgm:bulletEnabled val="1"/>
        </dgm:presLayoutVars>
      </dgm:prSet>
      <dgm:spPr/>
    </dgm:pt>
    <dgm:pt modelId="{A96F1A1B-004D-4274-96C6-661E8114883A}" type="pres">
      <dgm:prSet presAssocID="{05ABA042-589E-496A-9DE9-FE8FAB73AE17}" presName="sibTrans" presStyleLbl="sibTrans2D1" presStyleIdx="0" presStyleCnt="4"/>
      <dgm:spPr/>
    </dgm:pt>
    <dgm:pt modelId="{836648DF-D55C-438E-86BF-057B214A9BF7}" type="pres">
      <dgm:prSet presAssocID="{05ABA042-589E-496A-9DE9-FE8FAB73AE17}" presName="connectorText" presStyleLbl="sibTrans2D1" presStyleIdx="0" presStyleCnt="4"/>
      <dgm:spPr/>
    </dgm:pt>
    <dgm:pt modelId="{CE40DD17-4850-4DC5-9D8B-96F30BD9BAAC}" type="pres">
      <dgm:prSet presAssocID="{EA06EAF9-B8B7-47FB-AA2B-E564F2F8CA29}" presName="node" presStyleLbl="node1" presStyleIdx="1" presStyleCnt="5">
        <dgm:presLayoutVars>
          <dgm:bulletEnabled val="1"/>
        </dgm:presLayoutVars>
      </dgm:prSet>
      <dgm:spPr/>
    </dgm:pt>
    <dgm:pt modelId="{3F2E3934-B49F-48B4-B6A2-DD9C7D20E2E5}" type="pres">
      <dgm:prSet presAssocID="{87AF1913-45F1-4D3C-A74A-572777D5B1DC}" presName="sibTrans" presStyleLbl="sibTrans2D1" presStyleIdx="1" presStyleCnt="4"/>
      <dgm:spPr/>
    </dgm:pt>
    <dgm:pt modelId="{CFCA0204-EDB2-45A2-BEA5-0E1E6F3F903E}" type="pres">
      <dgm:prSet presAssocID="{87AF1913-45F1-4D3C-A74A-572777D5B1DC}" presName="connectorText" presStyleLbl="sibTrans2D1" presStyleIdx="1" presStyleCnt="4"/>
      <dgm:spPr/>
    </dgm:pt>
    <dgm:pt modelId="{17EE4085-9A67-47A6-B436-2C3C1AF3CD69}" type="pres">
      <dgm:prSet presAssocID="{D1BC615A-44DF-4E1E-AB17-B5E8BFA6A69E}" presName="node" presStyleLbl="node1" presStyleIdx="2" presStyleCnt="5">
        <dgm:presLayoutVars>
          <dgm:bulletEnabled val="1"/>
        </dgm:presLayoutVars>
      </dgm:prSet>
      <dgm:spPr/>
    </dgm:pt>
    <dgm:pt modelId="{903D4CCD-C6DC-41A4-8562-68EEC4CCA2A9}" type="pres">
      <dgm:prSet presAssocID="{ED6A5517-FB0E-4DF2-BB86-E64A9AEFEB87}" presName="sibTrans" presStyleLbl="sibTrans2D1" presStyleIdx="2" presStyleCnt="4"/>
      <dgm:spPr/>
    </dgm:pt>
    <dgm:pt modelId="{402DEC10-72F7-45AC-896D-A5EBDDFF7850}" type="pres">
      <dgm:prSet presAssocID="{ED6A5517-FB0E-4DF2-BB86-E64A9AEFEB87}" presName="connectorText" presStyleLbl="sibTrans2D1" presStyleIdx="2" presStyleCnt="4"/>
      <dgm:spPr/>
    </dgm:pt>
    <dgm:pt modelId="{62EB2EBC-E66A-46F0-AA76-3D00F29D3B70}" type="pres">
      <dgm:prSet presAssocID="{15DD3C77-283B-40D9-A925-89AF800237C4}" presName="node" presStyleLbl="node1" presStyleIdx="3" presStyleCnt="5">
        <dgm:presLayoutVars>
          <dgm:bulletEnabled val="1"/>
        </dgm:presLayoutVars>
      </dgm:prSet>
      <dgm:spPr/>
    </dgm:pt>
    <dgm:pt modelId="{5E415E7B-1CC0-4603-BFEA-62D8C09050F9}" type="pres">
      <dgm:prSet presAssocID="{F4ABD687-4347-4BC7-8186-3D840291A462}" presName="sibTrans" presStyleLbl="sibTrans2D1" presStyleIdx="3" presStyleCnt="4"/>
      <dgm:spPr/>
    </dgm:pt>
    <dgm:pt modelId="{B39A7593-B044-4FE3-A687-32F573034A2E}" type="pres">
      <dgm:prSet presAssocID="{F4ABD687-4347-4BC7-8186-3D840291A462}" presName="connectorText" presStyleLbl="sibTrans2D1" presStyleIdx="3" presStyleCnt="4"/>
      <dgm:spPr/>
    </dgm:pt>
    <dgm:pt modelId="{D938E65D-BBA3-4EDD-B524-472A79EEE19E}" type="pres">
      <dgm:prSet presAssocID="{09F350E7-CCA7-414A-85DB-C48C54BDBAA5}" presName="node" presStyleLbl="node1" presStyleIdx="4" presStyleCnt="5">
        <dgm:presLayoutVars>
          <dgm:bulletEnabled val="1"/>
        </dgm:presLayoutVars>
      </dgm:prSet>
      <dgm:spPr/>
    </dgm:pt>
  </dgm:ptLst>
  <dgm:cxnLst>
    <dgm:cxn modelId="{0B2E0B31-271A-4098-B081-D3F2DD2A7D66}" type="presOf" srcId="{FEC54433-8B10-4DD4-95CA-2BDDB0BBF484}" destId="{C96A99F9-ECEA-4BC3-986A-407AC75C744A}" srcOrd="0" destOrd="0" presId="urn:microsoft.com/office/officeart/2005/8/layout/process1"/>
    <dgm:cxn modelId="{A6F07661-D2EE-446A-AD1C-EC6047850C69}" type="presOf" srcId="{05ABA042-589E-496A-9DE9-FE8FAB73AE17}" destId="{836648DF-D55C-438E-86BF-057B214A9BF7}" srcOrd="1" destOrd="0" presId="urn:microsoft.com/office/officeart/2005/8/layout/process1"/>
    <dgm:cxn modelId="{D0CDBB4F-6DFD-4E60-9392-2B3BECE7F740}" srcId="{B179949C-96B8-410A-8AEE-FBB6AB1E1496}" destId="{EA06EAF9-B8B7-47FB-AA2B-E564F2F8CA29}" srcOrd="1" destOrd="0" parTransId="{4558CB0A-D1B2-4DAC-8004-9FA976D0C5A9}" sibTransId="{87AF1913-45F1-4D3C-A74A-572777D5B1DC}"/>
    <dgm:cxn modelId="{08B3F57A-399C-4C98-A1F9-BD7511329826}" type="presOf" srcId="{D1BC615A-44DF-4E1E-AB17-B5E8BFA6A69E}" destId="{17EE4085-9A67-47A6-B436-2C3C1AF3CD69}" srcOrd="0" destOrd="0" presId="urn:microsoft.com/office/officeart/2005/8/layout/process1"/>
    <dgm:cxn modelId="{6BF92C7C-16A8-49E0-A1A4-209EAB9DF6F5}" srcId="{B179949C-96B8-410A-8AEE-FBB6AB1E1496}" destId="{15DD3C77-283B-40D9-A925-89AF800237C4}" srcOrd="3" destOrd="0" parTransId="{520C9540-D49E-4F80-80F5-85013468909F}" sibTransId="{F4ABD687-4347-4BC7-8186-3D840291A462}"/>
    <dgm:cxn modelId="{76E4767C-3E83-497A-BE74-F1D0BA50B417}" type="presOf" srcId="{05ABA042-589E-496A-9DE9-FE8FAB73AE17}" destId="{A96F1A1B-004D-4274-96C6-661E8114883A}" srcOrd="0" destOrd="0" presId="urn:microsoft.com/office/officeart/2005/8/layout/process1"/>
    <dgm:cxn modelId="{E2B8F785-A9FC-4E25-8BEB-29D5FCFACD06}" srcId="{B179949C-96B8-410A-8AEE-FBB6AB1E1496}" destId="{09F350E7-CCA7-414A-85DB-C48C54BDBAA5}" srcOrd="4" destOrd="0" parTransId="{52257AAB-775E-49EA-8852-D83159829D71}" sibTransId="{53FF056D-5314-435C-8A65-DAB5459CCC6F}"/>
    <dgm:cxn modelId="{4A78CD97-A176-456D-9B87-5491BC421ED1}" type="presOf" srcId="{ED6A5517-FB0E-4DF2-BB86-E64A9AEFEB87}" destId="{903D4CCD-C6DC-41A4-8562-68EEC4CCA2A9}" srcOrd="0" destOrd="0" presId="urn:microsoft.com/office/officeart/2005/8/layout/process1"/>
    <dgm:cxn modelId="{D4BA5698-F768-432C-83A1-84C7284FEC2D}" type="presOf" srcId="{87AF1913-45F1-4D3C-A74A-572777D5B1DC}" destId="{CFCA0204-EDB2-45A2-BEA5-0E1E6F3F903E}" srcOrd="1" destOrd="0" presId="urn:microsoft.com/office/officeart/2005/8/layout/process1"/>
    <dgm:cxn modelId="{57D387B5-2EB2-49A0-8613-F39B418C9815}" type="presOf" srcId="{ED6A5517-FB0E-4DF2-BB86-E64A9AEFEB87}" destId="{402DEC10-72F7-45AC-896D-A5EBDDFF7850}" srcOrd="1" destOrd="0" presId="urn:microsoft.com/office/officeart/2005/8/layout/process1"/>
    <dgm:cxn modelId="{862411B8-ECF3-43BF-A781-29DE1C4CC1E3}" type="presOf" srcId="{F4ABD687-4347-4BC7-8186-3D840291A462}" destId="{B39A7593-B044-4FE3-A687-32F573034A2E}" srcOrd="1" destOrd="0" presId="urn:microsoft.com/office/officeart/2005/8/layout/process1"/>
    <dgm:cxn modelId="{8BB979BC-BEE8-472E-9207-5E6F635A3188}" srcId="{B179949C-96B8-410A-8AEE-FBB6AB1E1496}" destId="{D1BC615A-44DF-4E1E-AB17-B5E8BFA6A69E}" srcOrd="2" destOrd="0" parTransId="{85BD3048-C1D3-4FE9-B2B8-CF4AF936149E}" sibTransId="{ED6A5517-FB0E-4DF2-BB86-E64A9AEFEB87}"/>
    <dgm:cxn modelId="{721969BD-D03A-4E05-9FAC-3CF10AEADAB8}" type="presOf" srcId="{B179949C-96B8-410A-8AEE-FBB6AB1E1496}" destId="{B398A565-60F4-4F75-BD07-5597C2F623D3}" srcOrd="0" destOrd="0" presId="urn:microsoft.com/office/officeart/2005/8/layout/process1"/>
    <dgm:cxn modelId="{A26DF2C9-72D5-4150-B633-F5468FF8F896}" type="presOf" srcId="{F4ABD687-4347-4BC7-8186-3D840291A462}" destId="{5E415E7B-1CC0-4603-BFEA-62D8C09050F9}" srcOrd="0" destOrd="0" presId="urn:microsoft.com/office/officeart/2005/8/layout/process1"/>
    <dgm:cxn modelId="{C9CF25CD-7F64-4A23-AF47-1FAA5BED960A}" srcId="{B179949C-96B8-410A-8AEE-FBB6AB1E1496}" destId="{FEC54433-8B10-4DD4-95CA-2BDDB0BBF484}" srcOrd="0" destOrd="0" parTransId="{72036599-14A5-43DB-A2EC-75DC477D9AA1}" sibTransId="{05ABA042-589E-496A-9DE9-FE8FAB73AE17}"/>
    <dgm:cxn modelId="{0041FCCF-925A-4C70-992D-2C84FBEF9B21}" type="presOf" srcId="{09F350E7-CCA7-414A-85DB-C48C54BDBAA5}" destId="{D938E65D-BBA3-4EDD-B524-472A79EEE19E}" srcOrd="0" destOrd="0" presId="urn:microsoft.com/office/officeart/2005/8/layout/process1"/>
    <dgm:cxn modelId="{10FCDED1-43FE-4C5B-92FF-8639CDD92AE8}" type="presOf" srcId="{EA06EAF9-B8B7-47FB-AA2B-E564F2F8CA29}" destId="{CE40DD17-4850-4DC5-9D8B-96F30BD9BAAC}" srcOrd="0" destOrd="0" presId="urn:microsoft.com/office/officeart/2005/8/layout/process1"/>
    <dgm:cxn modelId="{43B31DE5-B2CC-4BC7-A62C-3FC390E69A70}" type="presOf" srcId="{87AF1913-45F1-4D3C-A74A-572777D5B1DC}" destId="{3F2E3934-B49F-48B4-B6A2-DD9C7D20E2E5}" srcOrd="0" destOrd="0" presId="urn:microsoft.com/office/officeart/2005/8/layout/process1"/>
    <dgm:cxn modelId="{8461A9F7-0AA3-49B4-9468-61BFA506E434}" type="presOf" srcId="{15DD3C77-283B-40D9-A925-89AF800237C4}" destId="{62EB2EBC-E66A-46F0-AA76-3D00F29D3B70}" srcOrd="0" destOrd="0" presId="urn:microsoft.com/office/officeart/2005/8/layout/process1"/>
    <dgm:cxn modelId="{BF26ABBA-DFA3-4B03-8333-3A052F088EB1}" type="presParOf" srcId="{B398A565-60F4-4F75-BD07-5597C2F623D3}" destId="{C96A99F9-ECEA-4BC3-986A-407AC75C744A}" srcOrd="0" destOrd="0" presId="urn:microsoft.com/office/officeart/2005/8/layout/process1"/>
    <dgm:cxn modelId="{3F643E8E-8DC9-4BA3-B5AD-6967076D0922}" type="presParOf" srcId="{B398A565-60F4-4F75-BD07-5597C2F623D3}" destId="{A96F1A1B-004D-4274-96C6-661E8114883A}" srcOrd="1" destOrd="0" presId="urn:microsoft.com/office/officeart/2005/8/layout/process1"/>
    <dgm:cxn modelId="{CDFA4879-E59A-40C8-99E3-EBF7CC7E1051}" type="presParOf" srcId="{A96F1A1B-004D-4274-96C6-661E8114883A}" destId="{836648DF-D55C-438E-86BF-057B214A9BF7}" srcOrd="0" destOrd="0" presId="urn:microsoft.com/office/officeart/2005/8/layout/process1"/>
    <dgm:cxn modelId="{006644B7-569B-420E-A790-DA9480DB867D}" type="presParOf" srcId="{B398A565-60F4-4F75-BD07-5597C2F623D3}" destId="{CE40DD17-4850-4DC5-9D8B-96F30BD9BAAC}" srcOrd="2" destOrd="0" presId="urn:microsoft.com/office/officeart/2005/8/layout/process1"/>
    <dgm:cxn modelId="{F1F719D6-5A38-4F62-B3F4-96C0E950A444}" type="presParOf" srcId="{B398A565-60F4-4F75-BD07-5597C2F623D3}" destId="{3F2E3934-B49F-48B4-B6A2-DD9C7D20E2E5}" srcOrd="3" destOrd="0" presId="urn:microsoft.com/office/officeart/2005/8/layout/process1"/>
    <dgm:cxn modelId="{DAD3CA5D-D040-4202-BC4B-0D107E4FA360}" type="presParOf" srcId="{3F2E3934-B49F-48B4-B6A2-DD9C7D20E2E5}" destId="{CFCA0204-EDB2-45A2-BEA5-0E1E6F3F903E}" srcOrd="0" destOrd="0" presId="urn:microsoft.com/office/officeart/2005/8/layout/process1"/>
    <dgm:cxn modelId="{4017A429-3E68-4B2A-9354-436B0E2D8F32}" type="presParOf" srcId="{B398A565-60F4-4F75-BD07-5597C2F623D3}" destId="{17EE4085-9A67-47A6-B436-2C3C1AF3CD69}" srcOrd="4" destOrd="0" presId="urn:microsoft.com/office/officeart/2005/8/layout/process1"/>
    <dgm:cxn modelId="{CFBA1F45-1806-4DCE-9E0B-3DD1A11C7D80}" type="presParOf" srcId="{B398A565-60F4-4F75-BD07-5597C2F623D3}" destId="{903D4CCD-C6DC-41A4-8562-68EEC4CCA2A9}" srcOrd="5" destOrd="0" presId="urn:microsoft.com/office/officeart/2005/8/layout/process1"/>
    <dgm:cxn modelId="{7C9EA359-D3D7-427B-920A-E1289C9AB6C2}" type="presParOf" srcId="{903D4CCD-C6DC-41A4-8562-68EEC4CCA2A9}" destId="{402DEC10-72F7-45AC-896D-A5EBDDFF7850}" srcOrd="0" destOrd="0" presId="urn:microsoft.com/office/officeart/2005/8/layout/process1"/>
    <dgm:cxn modelId="{06332CE7-A370-4CF8-82B2-090322CCB888}" type="presParOf" srcId="{B398A565-60F4-4F75-BD07-5597C2F623D3}" destId="{62EB2EBC-E66A-46F0-AA76-3D00F29D3B70}" srcOrd="6" destOrd="0" presId="urn:microsoft.com/office/officeart/2005/8/layout/process1"/>
    <dgm:cxn modelId="{3C64B081-E736-4308-89BD-9D3D6261A15E}" type="presParOf" srcId="{B398A565-60F4-4F75-BD07-5597C2F623D3}" destId="{5E415E7B-1CC0-4603-BFEA-62D8C09050F9}" srcOrd="7" destOrd="0" presId="urn:microsoft.com/office/officeart/2005/8/layout/process1"/>
    <dgm:cxn modelId="{432A0A24-53B9-46BF-A34C-D1E7E91D311D}" type="presParOf" srcId="{5E415E7B-1CC0-4603-BFEA-62D8C09050F9}" destId="{B39A7593-B044-4FE3-A687-32F573034A2E}" srcOrd="0" destOrd="0" presId="urn:microsoft.com/office/officeart/2005/8/layout/process1"/>
    <dgm:cxn modelId="{3E62E897-8FDA-4409-B921-7F932CA15FD2}" type="presParOf" srcId="{B398A565-60F4-4F75-BD07-5597C2F623D3}" destId="{D938E65D-BBA3-4EDD-B524-472A79EEE19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173C19-B3B4-45B3-9C83-FA116C3EAEF8}" type="doc">
      <dgm:prSet loTypeId="urn:microsoft.com/office/officeart/2005/8/layout/list1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25BD3A5E-B824-4B52-983D-BCA89B326605}">
      <dgm:prSet phldrT="[Texto]" custT="1"/>
      <dgm:spPr/>
      <dgm:t>
        <a:bodyPr/>
        <a:lstStyle/>
        <a:p>
          <a:r>
            <a: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Aspectos técnicos</a:t>
          </a:r>
        </a:p>
      </dgm:t>
    </dgm:pt>
    <dgm:pt modelId="{D094A863-3EDB-4D65-95C2-79BCE3D184A9}" type="parTrans" cxnId="{AFB9C7D2-812E-4423-B4AD-DD22D52CAF59}">
      <dgm:prSet/>
      <dgm:spPr/>
      <dgm:t>
        <a:bodyPr/>
        <a:lstStyle/>
        <a:p>
          <a:endParaRPr lang="es-PE"/>
        </a:p>
      </dgm:t>
    </dgm:pt>
    <dgm:pt modelId="{71284C98-E167-4154-8C0E-D5B080D6B914}" type="sibTrans" cxnId="{AFB9C7D2-812E-4423-B4AD-DD22D52CAF59}">
      <dgm:prSet/>
      <dgm:spPr/>
      <dgm:t>
        <a:bodyPr/>
        <a:lstStyle/>
        <a:p>
          <a:endParaRPr lang="es-PE"/>
        </a:p>
      </dgm:t>
    </dgm:pt>
    <dgm:pt modelId="{915C105A-B35F-436B-8F95-C7319E7BEF54}">
      <dgm:prSet phldrT="[Texto]"/>
      <dgm:spPr/>
      <dgm:t>
        <a:bodyPr/>
        <a:lstStyle/>
        <a:p>
          <a:pPr algn="just"/>
          <a:r>
            <a:rPr lang="es-PE" dirty="0"/>
            <a:t>De acuerdo al Artículos 128 y 156 del Reglamento de la Ley N.º 32069, la </a:t>
          </a:r>
          <a:r>
            <a:rPr lang="es-PE" b="1" dirty="0"/>
            <a:t>Gestión de Riesgos</a:t>
          </a:r>
          <a:r>
            <a:rPr lang="es-PE" dirty="0"/>
            <a:t> es </a:t>
          </a:r>
          <a:r>
            <a:rPr lang="es-PE" b="1" dirty="0"/>
            <a:t>obligatoria</a:t>
          </a:r>
          <a:r>
            <a:rPr lang="es-PE" dirty="0"/>
            <a:t> en las actuaciones preparatorias.</a:t>
          </a:r>
          <a:endParaRPr lang="es-PE" b="0" dirty="0"/>
        </a:p>
      </dgm:t>
    </dgm:pt>
    <dgm:pt modelId="{D828162F-E5A2-4FBD-B7A1-97FB92455B92}" type="parTrans" cxnId="{4788DBDA-A78A-4D83-BA89-D69E99491C8C}">
      <dgm:prSet/>
      <dgm:spPr/>
      <dgm:t>
        <a:bodyPr/>
        <a:lstStyle/>
        <a:p>
          <a:endParaRPr lang="es-PE"/>
        </a:p>
      </dgm:t>
    </dgm:pt>
    <dgm:pt modelId="{52888DD7-D441-41A5-AC06-D2C1549592A0}" type="sibTrans" cxnId="{4788DBDA-A78A-4D83-BA89-D69E99491C8C}">
      <dgm:prSet/>
      <dgm:spPr/>
      <dgm:t>
        <a:bodyPr/>
        <a:lstStyle/>
        <a:p>
          <a:endParaRPr lang="es-PE"/>
        </a:p>
      </dgm:t>
    </dgm:pt>
    <dgm:pt modelId="{AC3F3FA0-9FE8-4C9D-9AC0-C0DA2CEEA18B}">
      <dgm:prSet phldrT="[Texto]" custT="1"/>
      <dgm:spPr/>
      <dgm:t>
        <a:bodyPr/>
        <a:lstStyle/>
        <a:p>
          <a:r>
            <a: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Consecuencias por incumplimiento</a:t>
          </a:r>
        </a:p>
      </dgm:t>
    </dgm:pt>
    <dgm:pt modelId="{D543D97B-4957-4B86-980C-1D87DAB8E6E6}" type="parTrans" cxnId="{EA97B007-D16F-4F1A-B0A6-50118C9163F5}">
      <dgm:prSet/>
      <dgm:spPr/>
      <dgm:t>
        <a:bodyPr/>
        <a:lstStyle/>
        <a:p>
          <a:endParaRPr lang="es-PE"/>
        </a:p>
      </dgm:t>
    </dgm:pt>
    <dgm:pt modelId="{1B9B7E5F-25A6-4D79-8CB7-7463C4BE5F81}" type="sibTrans" cxnId="{EA97B007-D16F-4F1A-B0A6-50118C9163F5}">
      <dgm:prSet/>
      <dgm:spPr/>
      <dgm:t>
        <a:bodyPr/>
        <a:lstStyle/>
        <a:p>
          <a:endParaRPr lang="es-PE"/>
        </a:p>
      </dgm:t>
    </dgm:pt>
    <dgm:pt modelId="{D73184B1-78C4-470B-B54D-76FD5C97E46E}">
      <dgm:prSet phldrT="[Texto]"/>
      <dgm:spPr/>
      <dgm:t>
        <a:bodyPr/>
        <a:lstStyle/>
        <a:p>
          <a:pPr algn="just"/>
          <a:r>
            <a:rPr lang="es-PE" dirty="0"/>
            <a:t>Omisión o deficiente gestión → </a:t>
          </a:r>
          <a:r>
            <a:rPr lang="es-PE" b="1" dirty="0"/>
            <a:t>inobservancia del Reglamento</a:t>
          </a:r>
          <a:r>
            <a:rPr lang="es-PE" dirty="0"/>
            <a:t>.</a:t>
          </a:r>
          <a:r>
            <a:rPr lang="es-PE" b="1" dirty="0"/>
            <a:t>.</a:t>
          </a:r>
          <a:endParaRPr lang="es-PE" b="0" dirty="0"/>
        </a:p>
      </dgm:t>
    </dgm:pt>
    <dgm:pt modelId="{A37B3BFC-668E-4163-A6B2-F4FC820187CC}" type="parTrans" cxnId="{AABD19E6-FBCA-457F-8C28-024D9A173D7A}">
      <dgm:prSet/>
      <dgm:spPr/>
      <dgm:t>
        <a:bodyPr/>
        <a:lstStyle/>
        <a:p>
          <a:endParaRPr lang="es-PE"/>
        </a:p>
      </dgm:t>
    </dgm:pt>
    <dgm:pt modelId="{A263EC4E-1324-4A72-85DD-22F5551AC781}" type="sibTrans" cxnId="{AABD19E6-FBCA-457F-8C28-024D9A173D7A}">
      <dgm:prSet/>
      <dgm:spPr/>
      <dgm:t>
        <a:bodyPr/>
        <a:lstStyle/>
        <a:p>
          <a:endParaRPr lang="es-PE"/>
        </a:p>
      </dgm:t>
    </dgm:pt>
    <dgm:pt modelId="{427A264F-AD76-408B-9348-253B0208FACD}">
      <dgm:prSet phldrT="[Texto]"/>
      <dgm:spPr/>
      <dgm:t>
        <a:bodyPr/>
        <a:lstStyle/>
        <a:p>
          <a:pPr algn="just"/>
          <a:r>
            <a:rPr lang="es-PE" dirty="0"/>
            <a:t>Puede </a:t>
          </a:r>
          <a:r>
            <a:rPr lang="es-PE" b="1" dirty="0"/>
            <a:t>afectar la integridad del expediente</a:t>
          </a:r>
          <a:r>
            <a:rPr lang="es-PE" dirty="0"/>
            <a:t> y la </a:t>
          </a:r>
          <a:r>
            <a:rPr lang="es-PE" b="1" dirty="0"/>
            <a:t>estrategia de contratación</a:t>
          </a:r>
          <a:r>
            <a:rPr lang="es-PE" dirty="0"/>
            <a:t>.</a:t>
          </a:r>
          <a:endParaRPr lang="es-PE" b="0" dirty="0"/>
        </a:p>
      </dgm:t>
    </dgm:pt>
    <dgm:pt modelId="{84F152AB-326A-4B8C-9F15-21E540594F28}" type="parTrans" cxnId="{39E62CB4-116F-4B93-96BC-895D38F1276F}">
      <dgm:prSet/>
      <dgm:spPr/>
      <dgm:t>
        <a:bodyPr/>
        <a:lstStyle/>
        <a:p>
          <a:endParaRPr lang="es-PE"/>
        </a:p>
      </dgm:t>
    </dgm:pt>
    <dgm:pt modelId="{FD4D299F-47A3-4E68-9898-DCDA1AD33B7C}" type="sibTrans" cxnId="{39E62CB4-116F-4B93-96BC-895D38F1276F}">
      <dgm:prSet/>
      <dgm:spPr/>
      <dgm:t>
        <a:bodyPr/>
        <a:lstStyle/>
        <a:p>
          <a:endParaRPr lang="es-PE"/>
        </a:p>
      </dgm:t>
    </dgm:pt>
    <dgm:pt modelId="{DBD92F96-C3A3-4CA0-822E-EE437937A627}">
      <dgm:prSet phldrT="[Texto]"/>
      <dgm:spPr/>
      <dgm:t>
        <a:bodyPr/>
        <a:lstStyle/>
        <a:p>
          <a:pPr algn="just"/>
          <a:r>
            <a:rPr lang="es-PE" dirty="0"/>
            <a:t>Se plasma en una </a:t>
          </a:r>
          <a:r>
            <a:rPr lang="es-PE" b="1" dirty="0"/>
            <a:t>Matriz de Riesgos</a:t>
          </a:r>
          <a:r>
            <a:rPr lang="es-PE" dirty="0"/>
            <a:t>, elaborada por el área usuaria y la DEC.</a:t>
          </a:r>
          <a:endParaRPr lang="es-PE" b="0" dirty="0"/>
        </a:p>
      </dgm:t>
    </dgm:pt>
    <dgm:pt modelId="{B50B4EF7-4EEB-4507-A4C2-8D986FA57182}" type="parTrans" cxnId="{A71590F2-F4E6-4B95-8D6F-ECC4DDBC551D}">
      <dgm:prSet/>
      <dgm:spPr/>
      <dgm:t>
        <a:bodyPr/>
        <a:lstStyle/>
        <a:p>
          <a:endParaRPr lang="es-PE"/>
        </a:p>
      </dgm:t>
    </dgm:pt>
    <dgm:pt modelId="{2EE559D8-730F-46D0-8ED9-C9DCA9B6BD3C}" type="sibTrans" cxnId="{A71590F2-F4E6-4B95-8D6F-ECC4DDBC551D}">
      <dgm:prSet/>
      <dgm:spPr/>
      <dgm:t>
        <a:bodyPr/>
        <a:lstStyle/>
        <a:p>
          <a:endParaRPr lang="es-PE"/>
        </a:p>
      </dgm:t>
    </dgm:pt>
    <dgm:pt modelId="{FAB3D285-983B-4381-89AC-9E761EAEC46E}">
      <dgm:prSet phldrT="[Texto]"/>
      <dgm:spPr/>
      <dgm:t>
        <a:bodyPr/>
        <a:lstStyle/>
        <a:p>
          <a:pPr algn="just"/>
          <a:r>
            <a:rPr lang="es-PE" dirty="0"/>
            <a:t>Debe contener:</a:t>
          </a:r>
          <a:endParaRPr lang="es-PE" b="0" dirty="0"/>
        </a:p>
      </dgm:t>
    </dgm:pt>
    <dgm:pt modelId="{4BB24BB5-FDE1-4ED0-B474-B81D41FAA72C}" type="parTrans" cxnId="{A0BEB28B-A5FD-430C-8509-EA493300677F}">
      <dgm:prSet/>
      <dgm:spPr/>
      <dgm:t>
        <a:bodyPr/>
        <a:lstStyle/>
        <a:p>
          <a:endParaRPr lang="es-PE"/>
        </a:p>
      </dgm:t>
    </dgm:pt>
    <dgm:pt modelId="{79A6B333-11DA-459B-9D8A-35B5BE9DA60E}" type="sibTrans" cxnId="{A0BEB28B-A5FD-430C-8509-EA493300677F}">
      <dgm:prSet/>
      <dgm:spPr/>
      <dgm:t>
        <a:bodyPr/>
        <a:lstStyle/>
        <a:p>
          <a:endParaRPr lang="es-PE"/>
        </a:p>
      </dgm:t>
    </dgm:pt>
    <dgm:pt modelId="{4EA8E6FC-32AF-4249-9601-F77FC4096DB4}">
      <dgm:prSet phldrT="[Texto]"/>
      <dgm:spPr/>
      <dgm:t>
        <a:bodyPr/>
        <a:lstStyle/>
        <a:p>
          <a:pPr algn="l">
            <a:buFont typeface="+mj-lt"/>
            <a:buAutoNum type="arabicPeriod"/>
          </a:pPr>
          <a:r>
            <a:rPr lang="es-PE"/>
            <a:t>Identificación de riesgos.</a:t>
          </a:r>
        </a:p>
      </dgm:t>
    </dgm:pt>
    <dgm:pt modelId="{E01D3BAB-99B1-4C86-938C-09EFCE8BAE46}" type="parTrans" cxnId="{B3CB193A-4C6B-4E24-91DA-C0E20966D4B5}">
      <dgm:prSet/>
      <dgm:spPr/>
      <dgm:t>
        <a:bodyPr/>
        <a:lstStyle/>
        <a:p>
          <a:endParaRPr lang="es-PE"/>
        </a:p>
      </dgm:t>
    </dgm:pt>
    <dgm:pt modelId="{7FB520EB-A1ED-4658-B1D5-DAF8FCD338DA}" type="sibTrans" cxnId="{B3CB193A-4C6B-4E24-91DA-C0E20966D4B5}">
      <dgm:prSet/>
      <dgm:spPr/>
      <dgm:t>
        <a:bodyPr/>
        <a:lstStyle/>
        <a:p>
          <a:endParaRPr lang="es-PE"/>
        </a:p>
      </dgm:t>
    </dgm:pt>
    <dgm:pt modelId="{FDD790ED-3CA9-4394-9D20-76801896700F}">
      <dgm:prSet phldrT="[Texto]"/>
      <dgm:spPr/>
      <dgm:t>
        <a:bodyPr/>
        <a:lstStyle/>
        <a:p>
          <a:pPr algn="l">
            <a:buFont typeface="+mj-lt"/>
            <a:buAutoNum type="arabicPeriod"/>
          </a:pPr>
          <a:r>
            <a:rPr lang="es-PE"/>
            <a:t>Asignación de responsables.</a:t>
          </a:r>
        </a:p>
      </dgm:t>
    </dgm:pt>
    <dgm:pt modelId="{95BCDE3F-19DF-4AA6-A772-3AB88DBFF71E}" type="parTrans" cxnId="{FD7F4A19-7113-4980-9038-5153DEA2359C}">
      <dgm:prSet/>
      <dgm:spPr/>
      <dgm:t>
        <a:bodyPr/>
        <a:lstStyle/>
        <a:p>
          <a:endParaRPr lang="es-PE"/>
        </a:p>
      </dgm:t>
    </dgm:pt>
    <dgm:pt modelId="{1F79DEC0-AF00-4290-A2A1-220058784FB9}" type="sibTrans" cxnId="{FD7F4A19-7113-4980-9038-5153DEA2359C}">
      <dgm:prSet/>
      <dgm:spPr/>
      <dgm:t>
        <a:bodyPr/>
        <a:lstStyle/>
        <a:p>
          <a:endParaRPr lang="es-PE"/>
        </a:p>
      </dgm:t>
    </dgm:pt>
    <dgm:pt modelId="{D150BA5A-55DA-44AE-9DC4-AFA65EA6BF17}">
      <dgm:prSet phldrT="[Texto]"/>
      <dgm:spPr/>
      <dgm:t>
        <a:bodyPr/>
        <a:lstStyle/>
        <a:p>
          <a:pPr algn="l">
            <a:buFont typeface="+mj-lt"/>
            <a:buAutoNum type="arabicPeriod"/>
          </a:pPr>
          <a:r>
            <a:rPr lang="es-PE" dirty="0"/>
            <a:t>Análisis cualitativo y cuantitativo.</a:t>
          </a:r>
        </a:p>
      </dgm:t>
    </dgm:pt>
    <dgm:pt modelId="{FC644D39-C4A5-4841-8129-76E36DE13C8F}" type="parTrans" cxnId="{E4D74442-A69B-4132-A118-3C4637A8A525}">
      <dgm:prSet/>
      <dgm:spPr/>
      <dgm:t>
        <a:bodyPr/>
        <a:lstStyle/>
        <a:p>
          <a:endParaRPr lang="es-PE"/>
        </a:p>
      </dgm:t>
    </dgm:pt>
    <dgm:pt modelId="{7EF4213E-7C30-4B4A-90B2-D784E6D1D7F8}" type="sibTrans" cxnId="{E4D74442-A69B-4132-A118-3C4637A8A525}">
      <dgm:prSet/>
      <dgm:spPr/>
      <dgm:t>
        <a:bodyPr/>
        <a:lstStyle/>
        <a:p>
          <a:endParaRPr lang="es-PE"/>
        </a:p>
      </dgm:t>
    </dgm:pt>
    <dgm:pt modelId="{44FE41D6-B631-482A-9284-671122D928AD}">
      <dgm:prSet phldrT="[Texto]"/>
      <dgm:spPr/>
      <dgm:t>
        <a:bodyPr/>
        <a:lstStyle/>
        <a:p>
          <a:pPr algn="just"/>
          <a:r>
            <a:rPr lang="es-PE" dirty="0"/>
            <a:t> La matriz se incorpora en la </a:t>
          </a:r>
          <a:r>
            <a:rPr lang="es-PE" b="1" dirty="0"/>
            <a:t>Estrategia de Contratación</a:t>
          </a:r>
          <a:r>
            <a:rPr lang="es-PE" dirty="0"/>
            <a:t> para garantizar trazabilidad.</a:t>
          </a:r>
          <a:endParaRPr lang="es-PE" b="0" dirty="0"/>
        </a:p>
      </dgm:t>
    </dgm:pt>
    <dgm:pt modelId="{0630D924-6B2F-4797-8116-F137BA388680}" type="parTrans" cxnId="{E9FED7EB-9A15-4711-A33A-EA8843D4021A}">
      <dgm:prSet/>
      <dgm:spPr/>
      <dgm:t>
        <a:bodyPr/>
        <a:lstStyle/>
        <a:p>
          <a:endParaRPr lang="es-PE"/>
        </a:p>
      </dgm:t>
    </dgm:pt>
    <dgm:pt modelId="{7B04061E-783E-4560-98D6-17DCE38C062A}" type="sibTrans" cxnId="{E9FED7EB-9A15-4711-A33A-EA8843D4021A}">
      <dgm:prSet/>
      <dgm:spPr/>
      <dgm:t>
        <a:bodyPr/>
        <a:lstStyle/>
        <a:p>
          <a:endParaRPr lang="es-PE"/>
        </a:p>
      </dgm:t>
    </dgm:pt>
    <dgm:pt modelId="{33346525-10D5-463F-AE10-E9A782C51C2B}">
      <dgm:prSet phldrT="[Texto]"/>
      <dgm:spPr/>
      <dgm:t>
        <a:bodyPr/>
        <a:lstStyle/>
        <a:p>
          <a:pPr algn="just"/>
          <a:r>
            <a:rPr lang="es-PE" dirty="0"/>
            <a:t>Afecta la aplicación del </a:t>
          </a:r>
          <a:r>
            <a:rPr lang="es-PE" b="1" dirty="0"/>
            <a:t>principio de valor por dinero</a:t>
          </a:r>
          <a:r>
            <a:rPr lang="es-PE" dirty="0"/>
            <a:t> y la gestión eficiente del proyecto.</a:t>
          </a:r>
          <a:endParaRPr lang="es-PE" b="0" dirty="0"/>
        </a:p>
      </dgm:t>
    </dgm:pt>
    <dgm:pt modelId="{C9738776-C5E1-4AFC-8E53-BA751918691B}" type="parTrans" cxnId="{AD39A4C8-1249-422E-8FEE-3F2591FC7A0D}">
      <dgm:prSet/>
      <dgm:spPr/>
      <dgm:t>
        <a:bodyPr/>
        <a:lstStyle/>
        <a:p>
          <a:endParaRPr lang="es-PE"/>
        </a:p>
      </dgm:t>
    </dgm:pt>
    <dgm:pt modelId="{D794EEE8-AD4D-41D2-AD51-BE63EFDE6F72}" type="sibTrans" cxnId="{AD39A4C8-1249-422E-8FEE-3F2591FC7A0D}">
      <dgm:prSet/>
      <dgm:spPr/>
      <dgm:t>
        <a:bodyPr/>
        <a:lstStyle/>
        <a:p>
          <a:endParaRPr lang="es-PE"/>
        </a:p>
      </dgm:t>
    </dgm:pt>
    <dgm:pt modelId="{4E52F1CD-0BA2-4940-BB74-A9F0511F19D7}">
      <dgm:prSet phldrT="[Texto]"/>
      <dgm:spPr/>
      <dgm:t>
        <a:bodyPr/>
        <a:lstStyle/>
        <a:p>
          <a:pPr algn="just"/>
          <a:r>
            <a:rPr lang="es-MX" b="0" i="0" dirty="0"/>
            <a:t>Para la elaboración y aplicación de la matriz de riesgos, las entidades contratantes podrán </a:t>
          </a:r>
          <a:r>
            <a:rPr lang="es-MX" b="1" i="0" dirty="0"/>
            <a:t>utilizar metodologías o estándares reconocidos a nivel internacional </a:t>
          </a:r>
          <a:r>
            <a:rPr lang="es-MX" b="0" i="0" dirty="0"/>
            <a:t>o, en su defecto, </a:t>
          </a:r>
          <a:r>
            <a:rPr lang="es-MX" b="1" i="0" dirty="0"/>
            <a:t>aplicar metodologías propias.</a:t>
          </a:r>
          <a:endParaRPr lang="es-PE" b="1" dirty="0"/>
        </a:p>
      </dgm:t>
    </dgm:pt>
    <dgm:pt modelId="{CA2F3565-3940-4DE2-A61C-37145D3EE8E5}" type="parTrans" cxnId="{FD3D178C-5208-407D-A3D7-6D48BC2F5B9F}">
      <dgm:prSet/>
      <dgm:spPr/>
      <dgm:t>
        <a:bodyPr/>
        <a:lstStyle/>
        <a:p>
          <a:endParaRPr lang="es-PE"/>
        </a:p>
      </dgm:t>
    </dgm:pt>
    <dgm:pt modelId="{5559A7F1-2D80-45EE-A043-984362E0EF68}" type="sibTrans" cxnId="{FD3D178C-5208-407D-A3D7-6D48BC2F5B9F}">
      <dgm:prSet/>
      <dgm:spPr/>
      <dgm:t>
        <a:bodyPr/>
        <a:lstStyle/>
        <a:p>
          <a:endParaRPr lang="es-PE"/>
        </a:p>
      </dgm:t>
    </dgm:pt>
    <dgm:pt modelId="{1BDFA5F3-3DBB-4BD7-989D-A30F237D30AA}" type="pres">
      <dgm:prSet presAssocID="{A1173C19-B3B4-45B3-9C83-FA116C3EAEF8}" presName="linear" presStyleCnt="0">
        <dgm:presLayoutVars>
          <dgm:dir/>
          <dgm:animLvl val="lvl"/>
          <dgm:resizeHandles val="exact"/>
        </dgm:presLayoutVars>
      </dgm:prSet>
      <dgm:spPr/>
    </dgm:pt>
    <dgm:pt modelId="{73B31365-0E05-4A60-8ED2-37F2349E00B0}" type="pres">
      <dgm:prSet presAssocID="{25BD3A5E-B824-4B52-983D-BCA89B326605}" presName="parentLin" presStyleCnt="0"/>
      <dgm:spPr/>
    </dgm:pt>
    <dgm:pt modelId="{78219C02-961D-4895-8D42-20CC32387B0B}" type="pres">
      <dgm:prSet presAssocID="{25BD3A5E-B824-4B52-983D-BCA89B326605}" presName="parentLeftMargin" presStyleLbl="node1" presStyleIdx="0" presStyleCnt="2"/>
      <dgm:spPr/>
    </dgm:pt>
    <dgm:pt modelId="{B9EE1F2E-5423-4FC0-9009-04DB4F19C863}" type="pres">
      <dgm:prSet presAssocID="{25BD3A5E-B824-4B52-983D-BCA89B3266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421214-C92C-42F0-8B06-4441F4DD1024}" type="pres">
      <dgm:prSet presAssocID="{25BD3A5E-B824-4B52-983D-BCA89B326605}" presName="negativeSpace" presStyleCnt="0"/>
      <dgm:spPr/>
    </dgm:pt>
    <dgm:pt modelId="{9712A887-F6F1-4521-87F7-7BFA897FD444}" type="pres">
      <dgm:prSet presAssocID="{25BD3A5E-B824-4B52-983D-BCA89B326605}" presName="childText" presStyleLbl="conFgAcc1" presStyleIdx="0" presStyleCnt="2">
        <dgm:presLayoutVars>
          <dgm:bulletEnabled val="1"/>
        </dgm:presLayoutVars>
      </dgm:prSet>
      <dgm:spPr/>
    </dgm:pt>
    <dgm:pt modelId="{C07C431F-C023-4F17-8F2B-853A8B3467A1}" type="pres">
      <dgm:prSet presAssocID="{71284C98-E167-4154-8C0E-D5B080D6B914}" presName="spaceBetweenRectangles" presStyleCnt="0"/>
      <dgm:spPr/>
    </dgm:pt>
    <dgm:pt modelId="{C0EB3522-4058-4F43-92EA-EAB310FB3259}" type="pres">
      <dgm:prSet presAssocID="{AC3F3FA0-9FE8-4C9D-9AC0-C0DA2CEEA18B}" presName="parentLin" presStyleCnt="0"/>
      <dgm:spPr/>
    </dgm:pt>
    <dgm:pt modelId="{94D2A03C-A941-4395-BBF6-95D638C16DBE}" type="pres">
      <dgm:prSet presAssocID="{AC3F3FA0-9FE8-4C9D-9AC0-C0DA2CEEA18B}" presName="parentLeftMargin" presStyleLbl="node1" presStyleIdx="0" presStyleCnt="2"/>
      <dgm:spPr/>
    </dgm:pt>
    <dgm:pt modelId="{F3D88C38-7F5E-4D6C-9B20-3A219B42D220}" type="pres">
      <dgm:prSet presAssocID="{AC3F3FA0-9FE8-4C9D-9AC0-C0DA2CEEA1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131B514-8FCD-4EE5-86DA-0DB4DE87817C}" type="pres">
      <dgm:prSet presAssocID="{AC3F3FA0-9FE8-4C9D-9AC0-C0DA2CEEA18B}" presName="negativeSpace" presStyleCnt="0"/>
      <dgm:spPr/>
    </dgm:pt>
    <dgm:pt modelId="{53551CB2-9909-4F97-AA3B-A747F49B9740}" type="pres">
      <dgm:prSet presAssocID="{AC3F3FA0-9FE8-4C9D-9AC0-C0DA2CEEA18B}" presName="childText" presStyleLbl="conFgAcc1" presStyleIdx="1" presStyleCnt="2" custLinFactNeighborX="-383">
        <dgm:presLayoutVars>
          <dgm:bulletEnabled val="1"/>
        </dgm:presLayoutVars>
      </dgm:prSet>
      <dgm:spPr/>
    </dgm:pt>
  </dgm:ptLst>
  <dgm:cxnLst>
    <dgm:cxn modelId="{6EF0A804-5CBA-49C0-97E2-E914652FCDD3}" type="presOf" srcId="{FDD790ED-3CA9-4394-9D20-76801896700F}" destId="{9712A887-F6F1-4521-87F7-7BFA897FD444}" srcOrd="0" destOrd="4" presId="urn:microsoft.com/office/officeart/2005/8/layout/list1"/>
    <dgm:cxn modelId="{EA97B007-D16F-4F1A-B0A6-50118C9163F5}" srcId="{A1173C19-B3B4-45B3-9C83-FA116C3EAEF8}" destId="{AC3F3FA0-9FE8-4C9D-9AC0-C0DA2CEEA18B}" srcOrd="1" destOrd="0" parTransId="{D543D97B-4957-4B86-980C-1D87DAB8E6E6}" sibTransId="{1B9B7E5F-25A6-4D79-8CB7-7463C4BE5F81}"/>
    <dgm:cxn modelId="{4723B807-2BA4-42C6-BC8C-FA702FFC625B}" type="presOf" srcId="{DBD92F96-C3A3-4CA0-822E-EE437937A627}" destId="{9712A887-F6F1-4521-87F7-7BFA897FD444}" srcOrd="0" destOrd="1" presId="urn:microsoft.com/office/officeart/2005/8/layout/list1"/>
    <dgm:cxn modelId="{09533F0E-E91C-4091-A38C-60EC45C64BC9}" type="presOf" srcId="{427A264F-AD76-408B-9348-253B0208FACD}" destId="{53551CB2-9909-4F97-AA3B-A747F49B9740}" srcOrd="0" destOrd="1" presId="urn:microsoft.com/office/officeart/2005/8/layout/list1"/>
    <dgm:cxn modelId="{8DABC211-3A83-4D26-A045-645BAE2B1CCD}" type="presOf" srcId="{D150BA5A-55DA-44AE-9DC4-AFA65EA6BF17}" destId="{9712A887-F6F1-4521-87F7-7BFA897FD444}" srcOrd="0" destOrd="5" presId="urn:microsoft.com/office/officeart/2005/8/layout/list1"/>
    <dgm:cxn modelId="{CADCCE13-1047-4D24-8FBC-9CE625AB1182}" type="presOf" srcId="{D73184B1-78C4-470B-B54D-76FD5C97E46E}" destId="{53551CB2-9909-4F97-AA3B-A747F49B9740}" srcOrd="0" destOrd="0" presId="urn:microsoft.com/office/officeart/2005/8/layout/list1"/>
    <dgm:cxn modelId="{FD7F4A19-7113-4980-9038-5153DEA2359C}" srcId="{FAB3D285-983B-4381-89AC-9E761EAEC46E}" destId="{FDD790ED-3CA9-4394-9D20-76801896700F}" srcOrd="1" destOrd="0" parTransId="{95BCDE3F-19DF-4AA6-A772-3AB88DBFF71E}" sibTransId="{1F79DEC0-AF00-4290-A2A1-220058784FB9}"/>
    <dgm:cxn modelId="{FADC3D2C-4D03-4421-9261-459B01BC1D6B}" type="presOf" srcId="{4EA8E6FC-32AF-4249-9601-F77FC4096DB4}" destId="{9712A887-F6F1-4521-87F7-7BFA897FD444}" srcOrd="0" destOrd="3" presId="urn:microsoft.com/office/officeart/2005/8/layout/list1"/>
    <dgm:cxn modelId="{B3CB193A-4C6B-4E24-91DA-C0E20966D4B5}" srcId="{FAB3D285-983B-4381-89AC-9E761EAEC46E}" destId="{4EA8E6FC-32AF-4249-9601-F77FC4096DB4}" srcOrd="0" destOrd="0" parTransId="{E01D3BAB-99B1-4C86-938C-09EFCE8BAE46}" sibTransId="{7FB520EB-A1ED-4658-B1D5-DAF8FCD338DA}"/>
    <dgm:cxn modelId="{84B93362-3BD5-4F15-86C9-3770B0A9673B}" type="presOf" srcId="{33346525-10D5-463F-AE10-E9A782C51C2B}" destId="{53551CB2-9909-4F97-AA3B-A747F49B9740}" srcOrd="0" destOrd="2" presId="urn:microsoft.com/office/officeart/2005/8/layout/list1"/>
    <dgm:cxn modelId="{E4D74442-A69B-4132-A118-3C4637A8A525}" srcId="{FAB3D285-983B-4381-89AC-9E761EAEC46E}" destId="{D150BA5A-55DA-44AE-9DC4-AFA65EA6BF17}" srcOrd="2" destOrd="0" parTransId="{FC644D39-C4A5-4841-8129-76E36DE13C8F}" sibTransId="{7EF4213E-7C30-4B4A-90B2-D784E6D1D7F8}"/>
    <dgm:cxn modelId="{5C061F4E-6A2F-4D19-9153-0DE8CCE09B3D}" type="presOf" srcId="{44FE41D6-B631-482A-9284-671122D928AD}" destId="{9712A887-F6F1-4521-87F7-7BFA897FD444}" srcOrd="0" destOrd="7" presId="urn:microsoft.com/office/officeart/2005/8/layout/list1"/>
    <dgm:cxn modelId="{2ED96976-4403-48E6-B390-D259C1E3D763}" type="presOf" srcId="{FAB3D285-983B-4381-89AC-9E761EAEC46E}" destId="{9712A887-F6F1-4521-87F7-7BFA897FD444}" srcOrd="0" destOrd="2" presId="urn:microsoft.com/office/officeart/2005/8/layout/list1"/>
    <dgm:cxn modelId="{E600E586-AB9B-494A-98F9-A21D3AE7ADEA}" type="presOf" srcId="{AC3F3FA0-9FE8-4C9D-9AC0-C0DA2CEEA18B}" destId="{94D2A03C-A941-4395-BBF6-95D638C16DBE}" srcOrd="0" destOrd="0" presId="urn:microsoft.com/office/officeart/2005/8/layout/list1"/>
    <dgm:cxn modelId="{A0BEB28B-A5FD-430C-8509-EA493300677F}" srcId="{25BD3A5E-B824-4B52-983D-BCA89B326605}" destId="{FAB3D285-983B-4381-89AC-9E761EAEC46E}" srcOrd="2" destOrd="0" parTransId="{4BB24BB5-FDE1-4ED0-B474-B81D41FAA72C}" sibTransId="{79A6B333-11DA-459B-9D8A-35B5BE9DA60E}"/>
    <dgm:cxn modelId="{FD3D178C-5208-407D-A3D7-6D48BC2F5B9F}" srcId="{25BD3A5E-B824-4B52-983D-BCA89B326605}" destId="{4E52F1CD-0BA2-4940-BB74-A9F0511F19D7}" srcOrd="3" destOrd="0" parTransId="{CA2F3565-3940-4DE2-A61C-37145D3EE8E5}" sibTransId="{5559A7F1-2D80-45EE-A043-984362E0EF68}"/>
    <dgm:cxn modelId="{2468798C-421C-4363-8988-B7B61EEF30BA}" type="presOf" srcId="{915C105A-B35F-436B-8F95-C7319E7BEF54}" destId="{9712A887-F6F1-4521-87F7-7BFA897FD444}" srcOrd="0" destOrd="0" presId="urn:microsoft.com/office/officeart/2005/8/layout/list1"/>
    <dgm:cxn modelId="{5599BB97-1612-4914-A37A-440CDFE019F1}" type="presOf" srcId="{4E52F1CD-0BA2-4940-BB74-A9F0511F19D7}" destId="{9712A887-F6F1-4521-87F7-7BFA897FD444}" srcOrd="0" destOrd="6" presId="urn:microsoft.com/office/officeart/2005/8/layout/list1"/>
    <dgm:cxn modelId="{2236D69C-653D-4E54-920C-CD90B869471D}" type="presOf" srcId="{A1173C19-B3B4-45B3-9C83-FA116C3EAEF8}" destId="{1BDFA5F3-3DBB-4BD7-989D-A30F237D30AA}" srcOrd="0" destOrd="0" presId="urn:microsoft.com/office/officeart/2005/8/layout/list1"/>
    <dgm:cxn modelId="{E256F4A2-B14B-4D57-A94B-002F9CD91BE3}" type="presOf" srcId="{AC3F3FA0-9FE8-4C9D-9AC0-C0DA2CEEA18B}" destId="{F3D88C38-7F5E-4D6C-9B20-3A219B42D220}" srcOrd="1" destOrd="0" presId="urn:microsoft.com/office/officeart/2005/8/layout/list1"/>
    <dgm:cxn modelId="{39E62CB4-116F-4B93-96BC-895D38F1276F}" srcId="{AC3F3FA0-9FE8-4C9D-9AC0-C0DA2CEEA18B}" destId="{427A264F-AD76-408B-9348-253B0208FACD}" srcOrd="1" destOrd="0" parTransId="{84F152AB-326A-4B8C-9F15-21E540594F28}" sibTransId="{FD4D299F-47A3-4E68-9898-DCDA1AD33B7C}"/>
    <dgm:cxn modelId="{5936F9C3-5A97-4723-A330-504D8BBF196D}" type="presOf" srcId="{25BD3A5E-B824-4B52-983D-BCA89B326605}" destId="{78219C02-961D-4895-8D42-20CC32387B0B}" srcOrd="0" destOrd="0" presId="urn:microsoft.com/office/officeart/2005/8/layout/list1"/>
    <dgm:cxn modelId="{AD39A4C8-1249-422E-8FEE-3F2591FC7A0D}" srcId="{AC3F3FA0-9FE8-4C9D-9AC0-C0DA2CEEA18B}" destId="{33346525-10D5-463F-AE10-E9A782C51C2B}" srcOrd="2" destOrd="0" parTransId="{C9738776-C5E1-4AFC-8E53-BA751918691B}" sibTransId="{D794EEE8-AD4D-41D2-AD51-BE63EFDE6F72}"/>
    <dgm:cxn modelId="{AFB9C7D2-812E-4423-B4AD-DD22D52CAF59}" srcId="{A1173C19-B3B4-45B3-9C83-FA116C3EAEF8}" destId="{25BD3A5E-B824-4B52-983D-BCA89B326605}" srcOrd="0" destOrd="0" parTransId="{D094A863-3EDB-4D65-95C2-79BCE3D184A9}" sibTransId="{71284C98-E167-4154-8C0E-D5B080D6B914}"/>
    <dgm:cxn modelId="{4788DBDA-A78A-4D83-BA89-D69E99491C8C}" srcId="{25BD3A5E-B824-4B52-983D-BCA89B326605}" destId="{915C105A-B35F-436B-8F95-C7319E7BEF54}" srcOrd="0" destOrd="0" parTransId="{D828162F-E5A2-4FBD-B7A1-97FB92455B92}" sibTransId="{52888DD7-D441-41A5-AC06-D2C1549592A0}"/>
    <dgm:cxn modelId="{AABD19E6-FBCA-457F-8C28-024D9A173D7A}" srcId="{AC3F3FA0-9FE8-4C9D-9AC0-C0DA2CEEA18B}" destId="{D73184B1-78C4-470B-B54D-76FD5C97E46E}" srcOrd="0" destOrd="0" parTransId="{A37B3BFC-668E-4163-A6B2-F4FC820187CC}" sibTransId="{A263EC4E-1324-4A72-85DD-22F5551AC781}"/>
    <dgm:cxn modelId="{E9FED7EB-9A15-4711-A33A-EA8843D4021A}" srcId="{25BD3A5E-B824-4B52-983D-BCA89B326605}" destId="{44FE41D6-B631-482A-9284-671122D928AD}" srcOrd="4" destOrd="0" parTransId="{0630D924-6B2F-4797-8116-F137BA388680}" sibTransId="{7B04061E-783E-4560-98D6-17DCE38C062A}"/>
    <dgm:cxn modelId="{A71590F2-F4E6-4B95-8D6F-ECC4DDBC551D}" srcId="{25BD3A5E-B824-4B52-983D-BCA89B326605}" destId="{DBD92F96-C3A3-4CA0-822E-EE437937A627}" srcOrd="1" destOrd="0" parTransId="{B50B4EF7-4EEB-4507-A4C2-8D986FA57182}" sibTransId="{2EE559D8-730F-46D0-8ED9-C9DCA9B6BD3C}"/>
    <dgm:cxn modelId="{0ECA91FA-6B08-49CC-B78D-A265E7EE5A00}" type="presOf" srcId="{25BD3A5E-B824-4B52-983D-BCA89B326605}" destId="{B9EE1F2E-5423-4FC0-9009-04DB4F19C863}" srcOrd="1" destOrd="0" presId="urn:microsoft.com/office/officeart/2005/8/layout/list1"/>
    <dgm:cxn modelId="{CBCE5D7E-9AD1-4E78-8DD8-7C165450AFC1}" type="presParOf" srcId="{1BDFA5F3-3DBB-4BD7-989D-A30F237D30AA}" destId="{73B31365-0E05-4A60-8ED2-37F2349E00B0}" srcOrd="0" destOrd="0" presId="urn:microsoft.com/office/officeart/2005/8/layout/list1"/>
    <dgm:cxn modelId="{D5D01653-5A2C-420A-B900-BC2A4326329B}" type="presParOf" srcId="{73B31365-0E05-4A60-8ED2-37F2349E00B0}" destId="{78219C02-961D-4895-8D42-20CC32387B0B}" srcOrd="0" destOrd="0" presId="urn:microsoft.com/office/officeart/2005/8/layout/list1"/>
    <dgm:cxn modelId="{632619CC-2C87-45BB-A05C-AD6C90F47AA9}" type="presParOf" srcId="{73B31365-0E05-4A60-8ED2-37F2349E00B0}" destId="{B9EE1F2E-5423-4FC0-9009-04DB4F19C863}" srcOrd="1" destOrd="0" presId="urn:microsoft.com/office/officeart/2005/8/layout/list1"/>
    <dgm:cxn modelId="{D2A42F1C-AFB1-4613-8E8B-826768D0DBB3}" type="presParOf" srcId="{1BDFA5F3-3DBB-4BD7-989D-A30F237D30AA}" destId="{04421214-C92C-42F0-8B06-4441F4DD1024}" srcOrd="1" destOrd="0" presId="urn:microsoft.com/office/officeart/2005/8/layout/list1"/>
    <dgm:cxn modelId="{4A25D17E-2EF5-4267-A762-C749477B95C1}" type="presParOf" srcId="{1BDFA5F3-3DBB-4BD7-989D-A30F237D30AA}" destId="{9712A887-F6F1-4521-87F7-7BFA897FD444}" srcOrd="2" destOrd="0" presId="urn:microsoft.com/office/officeart/2005/8/layout/list1"/>
    <dgm:cxn modelId="{15E30B09-94CF-47AB-BEAD-E7E79F9FFD0E}" type="presParOf" srcId="{1BDFA5F3-3DBB-4BD7-989D-A30F237D30AA}" destId="{C07C431F-C023-4F17-8F2B-853A8B3467A1}" srcOrd="3" destOrd="0" presId="urn:microsoft.com/office/officeart/2005/8/layout/list1"/>
    <dgm:cxn modelId="{C0F5B3EB-02BE-4E53-93C9-B8BDB5FFD2F8}" type="presParOf" srcId="{1BDFA5F3-3DBB-4BD7-989D-A30F237D30AA}" destId="{C0EB3522-4058-4F43-92EA-EAB310FB3259}" srcOrd="4" destOrd="0" presId="urn:microsoft.com/office/officeart/2005/8/layout/list1"/>
    <dgm:cxn modelId="{17DF68D9-9B40-49F1-AE4B-3FB57FD4106F}" type="presParOf" srcId="{C0EB3522-4058-4F43-92EA-EAB310FB3259}" destId="{94D2A03C-A941-4395-BBF6-95D638C16DBE}" srcOrd="0" destOrd="0" presId="urn:microsoft.com/office/officeart/2005/8/layout/list1"/>
    <dgm:cxn modelId="{3D0C7086-F5FD-48B0-ABB6-72F2E7D99E80}" type="presParOf" srcId="{C0EB3522-4058-4F43-92EA-EAB310FB3259}" destId="{F3D88C38-7F5E-4D6C-9B20-3A219B42D220}" srcOrd="1" destOrd="0" presId="urn:microsoft.com/office/officeart/2005/8/layout/list1"/>
    <dgm:cxn modelId="{3ADBABAE-95A9-4BAE-A250-7FB74549BAAB}" type="presParOf" srcId="{1BDFA5F3-3DBB-4BD7-989D-A30F237D30AA}" destId="{2131B514-8FCD-4EE5-86DA-0DB4DE87817C}" srcOrd="5" destOrd="0" presId="urn:microsoft.com/office/officeart/2005/8/layout/list1"/>
    <dgm:cxn modelId="{3B7B0ED1-D7C2-4F7F-AC47-A536E15853E2}" type="presParOf" srcId="{1BDFA5F3-3DBB-4BD7-989D-A30F237D30AA}" destId="{53551CB2-9909-4F97-AA3B-A747F49B974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632CF8-1947-4E65-A862-AEB549F4A229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s-PE"/>
        </a:p>
      </dgm:t>
    </dgm:pt>
    <dgm:pt modelId="{CD04B42C-E377-4100-B6C0-701431BA0208}">
      <dgm:prSet phldrT="[Texto]" custT="1"/>
      <dgm:spPr/>
      <dgm:t>
        <a:bodyPr/>
        <a:lstStyle/>
        <a:p>
          <a:r>
            <a:rPr lang="es-PE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Fundamento normativo:</a:t>
          </a:r>
        </a:p>
      </dgm:t>
    </dgm:pt>
    <dgm:pt modelId="{DA1D37A4-8B2B-445A-B2E4-918CD906DAB7}" type="parTrans" cxnId="{24DDA0E0-1942-4483-8B58-090FB8AC9519}">
      <dgm:prSet/>
      <dgm:spPr/>
      <dgm:t>
        <a:bodyPr/>
        <a:lstStyle/>
        <a:p>
          <a:endParaRPr lang="es-PE"/>
        </a:p>
      </dgm:t>
    </dgm:pt>
    <dgm:pt modelId="{3076DF26-C655-40ED-BF9B-19D96349E710}" type="sibTrans" cxnId="{24DDA0E0-1942-4483-8B58-090FB8AC9519}">
      <dgm:prSet/>
      <dgm:spPr/>
      <dgm:t>
        <a:bodyPr/>
        <a:lstStyle/>
        <a:p>
          <a:endParaRPr lang="es-PE"/>
        </a:p>
      </dgm:t>
    </dgm:pt>
    <dgm:pt modelId="{624093CD-313F-460C-A511-5CA22D564B45}">
      <dgm:prSet phldrT="[Texto]"/>
      <dgm:spPr/>
      <dgm:t>
        <a:bodyPr/>
        <a:lstStyle/>
        <a:p>
          <a:pPr algn="just"/>
          <a:r>
            <a:rPr lang="es-PE" b="1" dirty="0"/>
            <a:t>Art. 156 del Reglamento de la Ley N.º 32069</a:t>
          </a:r>
          <a:br>
            <a:rPr lang="es-PE" dirty="0"/>
          </a:br>
          <a:r>
            <a:rPr lang="es-PE" dirty="0"/>
            <a:t>Establece la obligación de contar con un Comité de Gestión de Riesgos para proyectos con monto referencial </a:t>
          </a:r>
          <a:r>
            <a:rPr lang="es-PE" b="1" dirty="0"/>
            <a:t>&gt; S/ 50 000 000</a:t>
          </a:r>
          <a:r>
            <a:rPr lang="es-PE" dirty="0"/>
            <a:t>.</a:t>
          </a:r>
        </a:p>
      </dgm:t>
    </dgm:pt>
    <dgm:pt modelId="{579D7164-27AB-40DA-B9EA-A1820A67D0E5}" type="parTrans" cxnId="{2411F6BB-12DB-4A80-91FE-E0127EE65C20}">
      <dgm:prSet/>
      <dgm:spPr/>
      <dgm:t>
        <a:bodyPr/>
        <a:lstStyle/>
        <a:p>
          <a:endParaRPr lang="es-PE"/>
        </a:p>
      </dgm:t>
    </dgm:pt>
    <dgm:pt modelId="{B99931E1-4AC6-45EA-9E24-A22FFF546A46}" type="sibTrans" cxnId="{2411F6BB-12DB-4A80-91FE-E0127EE65C20}">
      <dgm:prSet/>
      <dgm:spPr/>
      <dgm:t>
        <a:bodyPr/>
        <a:lstStyle/>
        <a:p>
          <a:endParaRPr lang="es-PE"/>
        </a:p>
      </dgm:t>
    </dgm:pt>
    <dgm:pt modelId="{6BCF527E-8798-4823-A275-49F1BFB22132}">
      <dgm:prSet phldrT="[Texto]" custT="1"/>
      <dgm:spPr/>
      <dgm:t>
        <a:bodyPr/>
        <a:lstStyle/>
        <a:p>
          <a:r>
            <a:rPr lang="es-PE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Respuesta técnica:</a:t>
          </a:r>
        </a:p>
      </dgm:t>
    </dgm:pt>
    <dgm:pt modelId="{9294CC44-E33B-4921-81B2-D86AB750455E}" type="parTrans" cxnId="{E8E07938-B640-475C-B7B0-AC02750B99F7}">
      <dgm:prSet/>
      <dgm:spPr/>
      <dgm:t>
        <a:bodyPr/>
        <a:lstStyle/>
        <a:p>
          <a:endParaRPr lang="es-PE"/>
        </a:p>
      </dgm:t>
    </dgm:pt>
    <dgm:pt modelId="{8C54C3E3-A054-4F9A-AFC9-4654C512947C}" type="sibTrans" cxnId="{E8E07938-B640-475C-B7B0-AC02750B99F7}">
      <dgm:prSet/>
      <dgm:spPr/>
      <dgm:t>
        <a:bodyPr/>
        <a:lstStyle/>
        <a:p>
          <a:endParaRPr lang="es-PE"/>
        </a:p>
      </dgm:t>
    </dgm:pt>
    <dgm:pt modelId="{FFCFAB7A-9353-43B6-8F29-B4F711E50722}">
      <dgm:prSet phldrT="[Texto]"/>
      <dgm:spPr/>
      <dgm:t>
        <a:bodyPr/>
        <a:lstStyle/>
        <a:p>
          <a:pPr algn="just"/>
          <a:r>
            <a:rPr lang="es-PE" b="0" dirty="0"/>
            <a:t>No existe número mínimo o máximo de integrantes establecido.</a:t>
          </a:r>
        </a:p>
      </dgm:t>
    </dgm:pt>
    <dgm:pt modelId="{BBB16482-D6DE-4915-ABF6-21C29C71F093}" type="parTrans" cxnId="{F0654471-8741-4FD3-AEF3-8BC87AB9A55D}">
      <dgm:prSet/>
      <dgm:spPr/>
      <dgm:t>
        <a:bodyPr/>
        <a:lstStyle/>
        <a:p>
          <a:endParaRPr lang="es-PE"/>
        </a:p>
      </dgm:t>
    </dgm:pt>
    <dgm:pt modelId="{45BFDD18-D885-4A50-93A1-3821EFCA8CA3}" type="sibTrans" cxnId="{F0654471-8741-4FD3-AEF3-8BC87AB9A55D}">
      <dgm:prSet/>
      <dgm:spPr/>
      <dgm:t>
        <a:bodyPr/>
        <a:lstStyle/>
        <a:p>
          <a:endParaRPr lang="es-PE"/>
        </a:p>
      </dgm:t>
    </dgm:pt>
    <dgm:pt modelId="{B754227E-69EE-4AFF-B3F2-9FDBE5252520}">
      <dgm:prSet phldrT="[Texto]"/>
      <dgm:spPr/>
      <dgm:t>
        <a:bodyPr/>
        <a:lstStyle/>
        <a:p>
          <a:pPr algn="just"/>
          <a:r>
            <a:rPr lang="es-PE" b="0" dirty="0"/>
            <a:t>La Directiva de la DGA definirá su composición, funciones y conformación (aún pendiente de aprobación).</a:t>
          </a:r>
        </a:p>
      </dgm:t>
    </dgm:pt>
    <dgm:pt modelId="{B2C9700D-B132-4210-8225-63BE0F22863F}" type="parTrans" cxnId="{EE37F5E3-B8BB-4F58-ABD0-3BAF1EC3D581}">
      <dgm:prSet/>
      <dgm:spPr/>
      <dgm:t>
        <a:bodyPr/>
        <a:lstStyle/>
        <a:p>
          <a:endParaRPr lang="es-PE"/>
        </a:p>
      </dgm:t>
    </dgm:pt>
    <dgm:pt modelId="{8F4F3756-EEC7-42A5-95AC-1C0941BDF4AA}" type="sibTrans" cxnId="{EE37F5E3-B8BB-4F58-ABD0-3BAF1EC3D581}">
      <dgm:prSet/>
      <dgm:spPr/>
      <dgm:t>
        <a:bodyPr/>
        <a:lstStyle/>
        <a:p>
          <a:endParaRPr lang="es-PE"/>
        </a:p>
      </dgm:t>
    </dgm:pt>
    <dgm:pt modelId="{F992E810-701B-46D2-8BBC-014726437FBE}">
      <dgm:prSet phldrT="[Texto]"/>
      <dgm:spPr/>
      <dgm:t>
        <a:bodyPr/>
        <a:lstStyle/>
        <a:p>
          <a:pPr algn="just"/>
          <a:r>
            <a:rPr lang="es-MX" dirty="0"/>
            <a:t>Se recomienda que cada Entidad </a:t>
          </a:r>
          <a:r>
            <a:rPr lang="es-MX" b="1" dirty="0"/>
            <a:t>defina su estructura interna</a:t>
          </a:r>
          <a:r>
            <a:rPr lang="es-MX" dirty="0"/>
            <a:t>, garantizando representación de:</a:t>
          </a:r>
          <a:endParaRPr lang="es-PE" b="0" dirty="0"/>
        </a:p>
      </dgm:t>
    </dgm:pt>
    <dgm:pt modelId="{556C431A-F63D-4AEA-85E9-E620E8B32A60}" type="parTrans" cxnId="{85E08326-75CB-439A-BD2A-37BFD08B42F7}">
      <dgm:prSet/>
      <dgm:spPr/>
      <dgm:t>
        <a:bodyPr/>
        <a:lstStyle/>
        <a:p>
          <a:endParaRPr lang="es-PE"/>
        </a:p>
      </dgm:t>
    </dgm:pt>
    <dgm:pt modelId="{ECAE17E6-80FD-402F-B0DC-76FD36C74799}" type="sibTrans" cxnId="{85E08326-75CB-439A-BD2A-37BFD08B42F7}">
      <dgm:prSet/>
      <dgm:spPr/>
      <dgm:t>
        <a:bodyPr/>
        <a:lstStyle/>
        <a:p>
          <a:endParaRPr lang="es-PE"/>
        </a:p>
      </dgm:t>
    </dgm:pt>
    <dgm:pt modelId="{46380464-C09C-4EA1-9CF1-AA5F1443F1E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PE" dirty="0"/>
            <a:t>Área usuaria o técnica estratégica.</a:t>
          </a:r>
        </a:p>
      </dgm:t>
    </dgm:pt>
    <dgm:pt modelId="{4546B5EF-C9DE-4C9F-BFBE-EB325C7E23A3}" type="parTrans" cxnId="{BCBC9E56-B84B-4A9D-81D7-CD3E6D0912DC}">
      <dgm:prSet/>
      <dgm:spPr/>
      <dgm:t>
        <a:bodyPr/>
        <a:lstStyle/>
        <a:p>
          <a:endParaRPr lang="es-PE"/>
        </a:p>
      </dgm:t>
    </dgm:pt>
    <dgm:pt modelId="{42084512-B740-4B1A-98F8-2EAF3186E521}" type="sibTrans" cxnId="{BCBC9E56-B84B-4A9D-81D7-CD3E6D0912DC}">
      <dgm:prSet/>
      <dgm:spPr/>
      <dgm:t>
        <a:bodyPr/>
        <a:lstStyle/>
        <a:p>
          <a:endParaRPr lang="es-PE"/>
        </a:p>
      </dgm:t>
    </dgm:pt>
    <dgm:pt modelId="{D9F7F56F-6E3D-416B-A442-DD5EEFD7E24D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MX" dirty="0"/>
            <a:t>Dependencia Encargada de las Contrataciones (DEC).</a:t>
          </a:r>
        </a:p>
      </dgm:t>
    </dgm:pt>
    <dgm:pt modelId="{52215762-46DD-410E-82D8-5F35C85CFC7F}" type="parTrans" cxnId="{DEE94163-5E1A-4F0C-832F-DAB7CA17F080}">
      <dgm:prSet/>
      <dgm:spPr/>
      <dgm:t>
        <a:bodyPr/>
        <a:lstStyle/>
        <a:p>
          <a:endParaRPr lang="es-PE"/>
        </a:p>
      </dgm:t>
    </dgm:pt>
    <dgm:pt modelId="{91C833AF-15B5-4D0D-BD04-6FF988F9671D}" type="sibTrans" cxnId="{DEE94163-5E1A-4F0C-832F-DAB7CA17F080}">
      <dgm:prSet/>
      <dgm:spPr/>
      <dgm:t>
        <a:bodyPr/>
        <a:lstStyle/>
        <a:p>
          <a:endParaRPr lang="es-PE"/>
        </a:p>
      </dgm:t>
    </dgm:pt>
    <dgm:pt modelId="{E5F9BC6F-21F8-46A8-A16E-677675B139C2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MX" dirty="0"/>
            <a:t>Oficina de Planeamiento o Presupuesto.</a:t>
          </a:r>
        </a:p>
      </dgm:t>
    </dgm:pt>
    <dgm:pt modelId="{E125FCE2-3237-48E4-9A58-DFBF9D5E46AF}" type="parTrans" cxnId="{271663C0-8E5E-4B28-A7A1-08FA720F0B42}">
      <dgm:prSet/>
      <dgm:spPr/>
      <dgm:t>
        <a:bodyPr/>
        <a:lstStyle/>
        <a:p>
          <a:endParaRPr lang="es-PE"/>
        </a:p>
      </dgm:t>
    </dgm:pt>
    <dgm:pt modelId="{4AF34628-A24C-4407-82A5-4BABF9D704A9}" type="sibTrans" cxnId="{271663C0-8E5E-4B28-A7A1-08FA720F0B42}">
      <dgm:prSet/>
      <dgm:spPr/>
      <dgm:t>
        <a:bodyPr/>
        <a:lstStyle/>
        <a:p>
          <a:endParaRPr lang="es-PE"/>
        </a:p>
      </dgm:t>
    </dgm:pt>
    <dgm:pt modelId="{03242F93-5C73-4A61-A40B-01DFF0B01AD9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s-PE" dirty="0"/>
            <a:t>(Opcional) Oficina de Control Interno.</a:t>
          </a:r>
        </a:p>
      </dgm:t>
    </dgm:pt>
    <dgm:pt modelId="{CE7DE005-2E69-4FEA-AB1F-3EF2F5EEFE86}" type="parTrans" cxnId="{FB2310E9-61B6-4BC2-AE66-1D563A3A4303}">
      <dgm:prSet/>
      <dgm:spPr/>
      <dgm:t>
        <a:bodyPr/>
        <a:lstStyle/>
        <a:p>
          <a:endParaRPr lang="es-PE"/>
        </a:p>
      </dgm:t>
    </dgm:pt>
    <dgm:pt modelId="{0BF8D459-FAE2-479B-9EA9-2786AE4A4ABC}" type="sibTrans" cxnId="{FB2310E9-61B6-4BC2-AE66-1D563A3A4303}">
      <dgm:prSet/>
      <dgm:spPr/>
      <dgm:t>
        <a:bodyPr/>
        <a:lstStyle/>
        <a:p>
          <a:endParaRPr lang="es-PE"/>
        </a:p>
      </dgm:t>
    </dgm:pt>
    <dgm:pt modelId="{4AA915C3-0ED2-4CE0-B39D-90663311D9FC}">
      <dgm:prSet/>
      <dgm:spPr/>
      <dgm:t>
        <a:bodyPr/>
        <a:lstStyle/>
        <a:p>
          <a:pPr algn="just"/>
          <a:r>
            <a:rPr lang="es-PE" b="0" dirty="0"/>
            <a:t>Debe aplicarse un enfoque de valor por dinero, transparencia y gestión por resultados.</a:t>
          </a:r>
        </a:p>
      </dgm:t>
    </dgm:pt>
    <dgm:pt modelId="{E3A5A88F-CDEC-46E6-88D7-FA660BFE9190}" type="parTrans" cxnId="{EAAA9457-6208-42A7-8817-C90A5852F0E9}">
      <dgm:prSet/>
      <dgm:spPr/>
      <dgm:t>
        <a:bodyPr/>
        <a:lstStyle/>
        <a:p>
          <a:endParaRPr lang="es-PE"/>
        </a:p>
      </dgm:t>
    </dgm:pt>
    <dgm:pt modelId="{CC34666A-8BD7-4088-B05A-E89B3BF1EC6F}" type="sibTrans" cxnId="{EAAA9457-6208-42A7-8817-C90A5852F0E9}">
      <dgm:prSet/>
      <dgm:spPr/>
      <dgm:t>
        <a:bodyPr/>
        <a:lstStyle/>
        <a:p>
          <a:endParaRPr lang="es-PE"/>
        </a:p>
      </dgm:t>
    </dgm:pt>
    <dgm:pt modelId="{1851DA86-82A8-48D8-912A-1314E25B9023}" type="pres">
      <dgm:prSet presAssocID="{EB632CF8-1947-4E65-A862-AEB549F4A229}" presName="linear" presStyleCnt="0">
        <dgm:presLayoutVars>
          <dgm:dir/>
          <dgm:animLvl val="lvl"/>
          <dgm:resizeHandles val="exact"/>
        </dgm:presLayoutVars>
      </dgm:prSet>
      <dgm:spPr/>
    </dgm:pt>
    <dgm:pt modelId="{403ABA6F-D390-43DE-8C2A-321D8AD87252}" type="pres">
      <dgm:prSet presAssocID="{CD04B42C-E377-4100-B6C0-701431BA0208}" presName="parentLin" presStyleCnt="0"/>
      <dgm:spPr/>
    </dgm:pt>
    <dgm:pt modelId="{95FB9795-054C-4522-BC78-2639DFF44044}" type="pres">
      <dgm:prSet presAssocID="{CD04B42C-E377-4100-B6C0-701431BA0208}" presName="parentLeftMargin" presStyleLbl="node1" presStyleIdx="0" presStyleCnt="2"/>
      <dgm:spPr/>
    </dgm:pt>
    <dgm:pt modelId="{9E352FC4-CDAD-4259-88BF-00B5E4AA1F51}" type="pres">
      <dgm:prSet presAssocID="{CD04B42C-E377-4100-B6C0-701431BA02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C40818-6277-4030-81DF-0AB0503213E9}" type="pres">
      <dgm:prSet presAssocID="{CD04B42C-E377-4100-B6C0-701431BA0208}" presName="negativeSpace" presStyleCnt="0"/>
      <dgm:spPr/>
    </dgm:pt>
    <dgm:pt modelId="{665F0943-7575-4FEB-B48E-5635396017FD}" type="pres">
      <dgm:prSet presAssocID="{CD04B42C-E377-4100-B6C0-701431BA0208}" presName="childText" presStyleLbl="conFgAcc1" presStyleIdx="0" presStyleCnt="2">
        <dgm:presLayoutVars>
          <dgm:bulletEnabled val="1"/>
        </dgm:presLayoutVars>
      </dgm:prSet>
      <dgm:spPr/>
    </dgm:pt>
    <dgm:pt modelId="{2753694F-6CCF-43C9-BDA4-72A5802F5B8B}" type="pres">
      <dgm:prSet presAssocID="{3076DF26-C655-40ED-BF9B-19D96349E710}" presName="spaceBetweenRectangles" presStyleCnt="0"/>
      <dgm:spPr/>
    </dgm:pt>
    <dgm:pt modelId="{98E06130-477A-49E1-91AA-5041F65A9231}" type="pres">
      <dgm:prSet presAssocID="{6BCF527E-8798-4823-A275-49F1BFB22132}" presName="parentLin" presStyleCnt="0"/>
      <dgm:spPr/>
    </dgm:pt>
    <dgm:pt modelId="{FFEA8A7E-B837-4B3B-816A-B4E1923A8B27}" type="pres">
      <dgm:prSet presAssocID="{6BCF527E-8798-4823-A275-49F1BFB22132}" presName="parentLeftMargin" presStyleLbl="node1" presStyleIdx="0" presStyleCnt="2"/>
      <dgm:spPr/>
    </dgm:pt>
    <dgm:pt modelId="{847CBC60-922F-41B9-A69D-CA1E670C741C}" type="pres">
      <dgm:prSet presAssocID="{6BCF527E-8798-4823-A275-49F1BFB2213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6ECEC7A-8211-4958-BB59-5A3324674F16}" type="pres">
      <dgm:prSet presAssocID="{6BCF527E-8798-4823-A275-49F1BFB22132}" presName="negativeSpace" presStyleCnt="0"/>
      <dgm:spPr/>
    </dgm:pt>
    <dgm:pt modelId="{C2BAADA7-B045-4EE1-AEAE-8A458E9EBF8D}" type="pres">
      <dgm:prSet presAssocID="{6BCF527E-8798-4823-A275-49F1BFB2213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6C97B02-E7C1-4C52-BE78-A96210288BE2}" type="presOf" srcId="{EB632CF8-1947-4E65-A862-AEB549F4A229}" destId="{1851DA86-82A8-48D8-912A-1314E25B9023}" srcOrd="0" destOrd="0" presId="urn:microsoft.com/office/officeart/2005/8/layout/list1"/>
    <dgm:cxn modelId="{DF4E7008-FABD-40BB-BD8C-87D1B7A6BCEF}" type="presOf" srcId="{46380464-C09C-4EA1-9CF1-AA5F1443F1E8}" destId="{C2BAADA7-B045-4EE1-AEAE-8A458E9EBF8D}" srcOrd="0" destOrd="2" presId="urn:microsoft.com/office/officeart/2005/8/layout/list1"/>
    <dgm:cxn modelId="{FCCAFA21-7106-4729-A17F-ECF156FA4DF1}" type="presOf" srcId="{CD04B42C-E377-4100-B6C0-701431BA0208}" destId="{95FB9795-054C-4522-BC78-2639DFF44044}" srcOrd="0" destOrd="0" presId="urn:microsoft.com/office/officeart/2005/8/layout/list1"/>
    <dgm:cxn modelId="{85E08326-75CB-439A-BD2A-37BFD08B42F7}" srcId="{6BCF527E-8798-4823-A275-49F1BFB22132}" destId="{F992E810-701B-46D2-8BBC-014726437FBE}" srcOrd="1" destOrd="0" parTransId="{556C431A-F63D-4AEA-85E9-E620E8B32A60}" sibTransId="{ECAE17E6-80FD-402F-B0DC-76FD36C74799}"/>
    <dgm:cxn modelId="{5F18FE32-A028-474D-8EDE-2486777E6DCA}" type="presOf" srcId="{E5F9BC6F-21F8-46A8-A16E-677675B139C2}" destId="{C2BAADA7-B045-4EE1-AEAE-8A458E9EBF8D}" srcOrd="0" destOrd="4" presId="urn:microsoft.com/office/officeart/2005/8/layout/list1"/>
    <dgm:cxn modelId="{C4F30636-1EC1-4E67-A224-D62B859E2C1F}" type="presOf" srcId="{B754227E-69EE-4AFF-B3F2-9FDBE5252520}" destId="{665F0943-7575-4FEB-B48E-5635396017FD}" srcOrd="0" destOrd="1" presId="urn:microsoft.com/office/officeart/2005/8/layout/list1"/>
    <dgm:cxn modelId="{72A70838-44CA-495B-9CD3-5E2A148887CF}" type="presOf" srcId="{624093CD-313F-460C-A511-5CA22D564B45}" destId="{665F0943-7575-4FEB-B48E-5635396017FD}" srcOrd="0" destOrd="0" presId="urn:microsoft.com/office/officeart/2005/8/layout/list1"/>
    <dgm:cxn modelId="{E8E07938-B640-475C-B7B0-AC02750B99F7}" srcId="{EB632CF8-1947-4E65-A862-AEB549F4A229}" destId="{6BCF527E-8798-4823-A275-49F1BFB22132}" srcOrd="1" destOrd="0" parTransId="{9294CC44-E33B-4921-81B2-D86AB750455E}" sibTransId="{8C54C3E3-A054-4F9A-AFC9-4654C512947C}"/>
    <dgm:cxn modelId="{DEE94163-5E1A-4F0C-832F-DAB7CA17F080}" srcId="{F992E810-701B-46D2-8BBC-014726437FBE}" destId="{D9F7F56F-6E3D-416B-A442-DD5EEFD7E24D}" srcOrd="1" destOrd="0" parTransId="{52215762-46DD-410E-82D8-5F35C85CFC7F}" sibTransId="{91C833AF-15B5-4D0D-BD04-6FF988F9671D}"/>
    <dgm:cxn modelId="{F0654471-8741-4FD3-AEF3-8BC87AB9A55D}" srcId="{6BCF527E-8798-4823-A275-49F1BFB22132}" destId="{FFCFAB7A-9353-43B6-8F29-B4F711E50722}" srcOrd="0" destOrd="0" parTransId="{BBB16482-D6DE-4915-ABF6-21C29C71F093}" sibTransId="{45BFDD18-D885-4A50-93A1-3821EFCA8CA3}"/>
    <dgm:cxn modelId="{E58D8275-BE93-46A6-800E-40C44EFD3BD5}" type="presOf" srcId="{D9F7F56F-6E3D-416B-A442-DD5EEFD7E24D}" destId="{C2BAADA7-B045-4EE1-AEAE-8A458E9EBF8D}" srcOrd="0" destOrd="3" presId="urn:microsoft.com/office/officeart/2005/8/layout/list1"/>
    <dgm:cxn modelId="{BCBC9E56-B84B-4A9D-81D7-CD3E6D0912DC}" srcId="{F992E810-701B-46D2-8BBC-014726437FBE}" destId="{46380464-C09C-4EA1-9CF1-AA5F1443F1E8}" srcOrd="0" destOrd="0" parTransId="{4546B5EF-C9DE-4C9F-BFBE-EB325C7E23A3}" sibTransId="{42084512-B740-4B1A-98F8-2EAF3186E521}"/>
    <dgm:cxn modelId="{EAAA9457-6208-42A7-8817-C90A5852F0E9}" srcId="{6BCF527E-8798-4823-A275-49F1BFB22132}" destId="{4AA915C3-0ED2-4CE0-B39D-90663311D9FC}" srcOrd="2" destOrd="0" parTransId="{E3A5A88F-CDEC-46E6-88D7-FA660BFE9190}" sibTransId="{CC34666A-8BD7-4088-B05A-E89B3BF1EC6F}"/>
    <dgm:cxn modelId="{C390F878-E6DD-4E55-B162-09A94CED490A}" type="presOf" srcId="{F992E810-701B-46D2-8BBC-014726437FBE}" destId="{C2BAADA7-B045-4EE1-AEAE-8A458E9EBF8D}" srcOrd="0" destOrd="1" presId="urn:microsoft.com/office/officeart/2005/8/layout/list1"/>
    <dgm:cxn modelId="{335771B4-6DFD-4380-86EB-879A69B6C09B}" type="presOf" srcId="{FFCFAB7A-9353-43B6-8F29-B4F711E50722}" destId="{C2BAADA7-B045-4EE1-AEAE-8A458E9EBF8D}" srcOrd="0" destOrd="0" presId="urn:microsoft.com/office/officeart/2005/8/layout/list1"/>
    <dgm:cxn modelId="{2411F6BB-12DB-4A80-91FE-E0127EE65C20}" srcId="{CD04B42C-E377-4100-B6C0-701431BA0208}" destId="{624093CD-313F-460C-A511-5CA22D564B45}" srcOrd="0" destOrd="0" parTransId="{579D7164-27AB-40DA-B9EA-A1820A67D0E5}" sibTransId="{B99931E1-4AC6-45EA-9E24-A22FFF546A46}"/>
    <dgm:cxn modelId="{271663C0-8E5E-4B28-A7A1-08FA720F0B42}" srcId="{F992E810-701B-46D2-8BBC-014726437FBE}" destId="{E5F9BC6F-21F8-46A8-A16E-677675B139C2}" srcOrd="2" destOrd="0" parTransId="{E125FCE2-3237-48E4-9A58-DFBF9D5E46AF}" sibTransId="{4AF34628-A24C-4407-82A5-4BABF9D704A9}"/>
    <dgm:cxn modelId="{6E533DC4-85B7-4700-B0C5-C0BDCF212A9E}" type="presOf" srcId="{6BCF527E-8798-4823-A275-49F1BFB22132}" destId="{FFEA8A7E-B837-4B3B-816A-B4E1923A8B27}" srcOrd="0" destOrd="0" presId="urn:microsoft.com/office/officeart/2005/8/layout/list1"/>
    <dgm:cxn modelId="{37DA6DD9-1EAB-410A-8943-B6D2D6A26901}" type="presOf" srcId="{CD04B42C-E377-4100-B6C0-701431BA0208}" destId="{9E352FC4-CDAD-4259-88BF-00B5E4AA1F51}" srcOrd="1" destOrd="0" presId="urn:microsoft.com/office/officeart/2005/8/layout/list1"/>
    <dgm:cxn modelId="{24DDA0E0-1942-4483-8B58-090FB8AC9519}" srcId="{EB632CF8-1947-4E65-A862-AEB549F4A229}" destId="{CD04B42C-E377-4100-B6C0-701431BA0208}" srcOrd="0" destOrd="0" parTransId="{DA1D37A4-8B2B-445A-B2E4-918CD906DAB7}" sibTransId="{3076DF26-C655-40ED-BF9B-19D96349E710}"/>
    <dgm:cxn modelId="{EE37F5E3-B8BB-4F58-ABD0-3BAF1EC3D581}" srcId="{CD04B42C-E377-4100-B6C0-701431BA0208}" destId="{B754227E-69EE-4AFF-B3F2-9FDBE5252520}" srcOrd="1" destOrd="0" parTransId="{B2C9700D-B132-4210-8225-63BE0F22863F}" sibTransId="{8F4F3756-EEC7-42A5-95AC-1C0941BDF4AA}"/>
    <dgm:cxn modelId="{FB2310E9-61B6-4BC2-AE66-1D563A3A4303}" srcId="{F992E810-701B-46D2-8BBC-014726437FBE}" destId="{03242F93-5C73-4A61-A40B-01DFF0B01AD9}" srcOrd="3" destOrd="0" parTransId="{CE7DE005-2E69-4FEA-AB1F-3EF2F5EEFE86}" sibTransId="{0BF8D459-FAE2-479B-9EA9-2786AE4A4ABC}"/>
    <dgm:cxn modelId="{513D0AF6-5D1A-4273-A29C-868FDA25B450}" type="presOf" srcId="{4AA915C3-0ED2-4CE0-B39D-90663311D9FC}" destId="{C2BAADA7-B045-4EE1-AEAE-8A458E9EBF8D}" srcOrd="0" destOrd="6" presId="urn:microsoft.com/office/officeart/2005/8/layout/list1"/>
    <dgm:cxn modelId="{E440F6F8-F2C5-457B-90D2-343D92D6024B}" type="presOf" srcId="{03242F93-5C73-4A61-A40B-01DFF0B01AD9}" destId="{C2BAADA7-B045-4EE1-AEAE-8A458E9EBF8D}" srcOrd="0" destOrd="5" presId="urn:microsoft.com/office/officeart/2005/8/layout/list1"/>
    <dgm:cxn modelId="{ACFFAEFA-D607-4DE1-95D1-E7E08FB96029}" type="presOf" srcId="{6BCF527E-8798-4823-A275-49F1BFB22132}" destId="{847CBC60-922F-41B9-A69D-CA1E670C741C}" srcOrd="1" destOrd="0" presId="urn:microsoft.com/office/officeart/2005/8/layout/list1"/>
    <dgm:cxn modelId="{B2B429D0-EC50-49AE-AA41-27B2413C28EE}" type="presParOf" srcId="{1851DA86-82A8-48D8-912A-1314E25B9023}" destId="{403ABA6F-D390-43DE-8C2A-321D8AD87252}" srcOrd="0" destOrd="0" presId="urn:microsoft.com/office/officeart/2005/8/layout/list1"/>
    <dgm:cxn modelId="{A3531500-42AB-4A97-A126-4D4C82D0F3C8}" type="presParOf" srcId="{403ABA6F-D390-43DE-8C2A-321D8AD87252}" destId="{95FB9795-054C-4522-BC78-2639DFF44044}" srcOrd="0" destOrd="0" presId="urn:microsoft.com/office/officeart/2005/8/layout/list1"/>
    <dgm:cxn modelId="{1F4588CE-3CB2-484E-9E88-494B636F1584}" type="presParOf" srcId="{403ABA6F-D390-43DE-8C2A-321D8AD87252}" destId="{9E352FC4-CDAD-4259-88BF-00B5E4AA1F51}" srcOrd="1" destOrd="0" presId="urn:microsoft.com/office/officeart/2005/8/layout/list1"/>
    <dgm:cxn modelId="{DA59BC3E-1C1C-4DCA-B178-A658A43A4B34}" type="presParOf" srcId="{1851DA86-82A8-48D8-912A-1314E25B9023}" destId="{AAC40818-6277-4030-81DF-0AB0503213E9}" srcOrd="1" destOrd="0" presId="urn:microsoft.com/office/officeart/2005/8/layout/list1"/>
    <dgm:cxn modelId="{9C92B504-5EE2-46D9-8303-CDA6ED230FEC}" type="presParOf" srcId="{1851DA86-82A8-48D8-912A-1314E25B9023}" destId="{665F0943-7575-4FEB-B48E-5635396017FD}" srcOrd="2" destOrd="0" presId="urn:microsoft.com/office/officeart/2005/8/layout/list1"/>
    <dgm:cxn modelId="{5D273923-545F-41AF-8E93-F550E55A0F9A}" type="presParOf" srcId="{1851DA86-82A8-48D8-912A-1314E25B9023}" destId="{2753694F-6CCF-43C9-BDA4-72A5802F5B8B}" srcOrd="3" destOrd="0" presId="urn:microsoft.com/office/officeart/2005/8/layout/list1"/>
    <dgm:cxn modelId="{7B029F11-02C5-4709-85CC-82BC7B5892B2}" type="presParOf" srcId="{1851DA86-82A8-48D8-912A-1314E25B9023}" destId="{98E06130-477A-49E1-91AA-5041F65A9231}" srcOrd="4" destOrd="0" presId="urn:microsoft.com/office/officeart/2005/8/layout/list1"/>
    <dgm:cxn modelId="{196A421F-1836-4C98-B8CD-D1A915B9D810}" type="presParOf" srcId="{98E06130-477A-49E1-91AA-5041F65A9231}" destId="{FFEA8A7E-B837-4B3B-816A-B4E1923A8B27}" srcOrd="0" destOrd="0" presId="urn:microsoft.com/office/officeart/2005/8/layout/list1"/>
    <dgm:cxn modelId="{06C12FAB-0693-4772-A2BD-B743FAC8E7AC}" type="presParOf" srcId="{98E06130-477A-49E1-91AA-5041F65A9231}" destId="{847CBC60-922F-41B9-A69D-CA1E670C741C}" srcOrd="1" destOrd="0" presId="urn:microsoft.com/office/officeart/2005/8/layout/list1"/>
    <dgm:cxn modelId="{191FEB1D-C8F4-463E-9348-15670AFEA05A}" type="presParOf" srcId="{1851DA86-82A8-48D8-912A-1314E25B9023}" destId="{D6ECEC7A-8211-4958-BB59-5A3324674F16}" srcOrd="5" destOrd="0" presId="urn:microsoft.com/office/officeart/2005/8/layout/list1"/>
    <dgm:cxn modelId="{34CA53DD-A20D-4184-AD5E-C64CA50D3685}" type="presParOf" srcId="{1851DA86-82A8-48D8-912A-1314E25B9023}" destId="{C2BAADA7-B045-4EE1-AEAE-8A458E9EBF8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ABBB0-8D9F-4DEC-8769-F873F492FBEC}">
      <dsp:nvSpPr>
        <dsp:cNvPr id="0" name=""/>
        <dsp:cNvSpPr/>
      </dsp:nvSpPr>
      <dsp:spPr>
        <a:xfrm>
          <a:off x="1532872" y="0"/>
          <a:ext cx="3783246" cy="3783246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B63573-B223-4945-A5E3-3B7989F683E1}">
      <dsp:nvSpPr>
        <dsp:cNvPr id="0" name=""/>
        <dsp:cNvSpPr/>
      </dsp:nvSpPr>
      <dsp:spPr>
        <a:xfrm>
          <a:off x="1778783" y="245910"/>
          <a:ext cx="1513298" cy="15132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Procesos dinámico y transversal</a:t>
          </a:r>
        </a:p>
      </dsp:txBody>
      <dsp:txXfrm>
        <a:off x="1852656" y="319783"/>
        <a:ext cx="1365552" cy="1365552"/>
      </dsp:txXfrm>
    </dsp:sp>
    <dsp:sp modelId="{F2FB9D53-732D-4D88-A6BD-523B68EC46B2}">
      <dsp:nvSpPr>
        <dsp:cNvPr id="0" name=""/>
        <dsp:cNvSpPr/>
      </dsp:nvSpPr>
      <dsp:spPr>
        <a:xfrm>
          <a:off x="3556909" y="245910"/>
          <a:ext cx="1513298" cy="1513298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Acciones proactivas de la Entidad</a:t>
          </a:r>
        </a:p>
      </dsp:txBody>
      <dsp:txXfrm>
        <a:off x="3630782" y="319783"/>
        <a:ext cx="1365552" cy="1365552"/>
      </dsp:txXfrm>
    </dsp:sp>
    <dsp:sp modelId="{30C0EC4F-3DAB-4B50-BEDF-4DEB65AEC1A8}">
      <dsp:nvSpPr>
        <dsp:cNvPr id="0" name=""/>
        <dsp:cNvSpPr/>
      </dsp:nvSpPr>
      <dsp:spPr>
        <a:xfrm>
          <a:off x="1778783" y="2024036"/>
          <a:ext cx="1513298" cy="1513298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Decisiones informadas para la finalidad pública</a:t>
          </a:r>
        </a:p>
      </dsp:txBody>
      <dsp:txXfrm>
        <a:off x="1852656" y="2097909"/>
        <a:ext cx="1365552" cy="1365552"/>
      </dsp:txXfrm>
    </dsp:sp>
    <dsp:sp modelId="{EA8C704D-C7B2-4F48-8A06-8CFD12B39D21}">
      <dsp:nvSpPr>
        <dsp:cNvPr id="0" name=""/>
        <dsp:cNvSpPr/>
      </dsp:nvSpPr>
      <dsp:spPr>
        <a:xfrm>
          <a:off x="3556909" y="2024036"/>
          <a:ext cx="1513298" cy="1513298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Finalidad pública</a:t>
          </a:r>
        </a:p>
      </dsp:txBody>
      <dsp:txXfrm>
        <a:off x="3630782" y="2097909"/>
        <a:ext cx="1365552" cy="136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A99F9-ECEA-4BC3-986A-407AC75C744A}">
      <dsp:nvSpPr>
        <dsp:cNvPr id="0" name=""/>
        <dsp:cNvSpPr/>
      </dsp:nvSpPr>
      <dsp:spPr>
        <a:xfrm>
          <a:off x="5154" y="282605"/>
          <a:ext cx="1597978" cy="958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REQUERIMIENTO</a:t>
          </a:r>
          <a:r>
            <a:rPr lang="es-PE" sz="1200" kern="1200" dirty="0">
              <a:latin typeface="Poppins" panose="00000500000000000000" pitchFamily="2" charset="0"/>
              <a:cs typeface="Poppins" panose="00000500000000000000" pitchFamily="2" charset="0"/>
            </a:rPr>
            <a:t>                                                         </a:t>
          </a:r>
          <a:endParaRPr lang="es-PE" sz="1200" b="1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3236" y="310687"/>
        <a:ext cx="1541814" cy="902623"/>
      </dsp:txXfrm>
    </dsp:sp>
    <dsp:sp modelId="{A96F1A1B-004D-4274-96C6-661E8114883A}">
      <dsp:nvSpPr>
        <dsp:cNvPr id="0" name=""/>
        <dsp:cNvSpPr/>
      </dsp:nvSpPr>
      <dsp:spPr>
        <a:xfrm>
          <a:off x="1762931" y="563850"/>
          <a:ext cx="338771" cy="3962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762931" y="643110"/>
        <a:ext cx="237140" cy="237778"/>
      </dsp:txXfrm>
    </dsp:sp>
    <dsp:sp modelId="{CE40DD17-4850-4DC5-9D8B-96F30BD9BAAC}">
      <dsp:nvSpPr>
        <dsp:cNvPr id="0" name=""/>
        <dsp:cNvSpPr/>
      </dsp:nvSpPr>
      <dsp:spPr>
        <a:xfrm>
          <a:off x="2242324" y="282605"/>
          <a:ext cx="1597978" cy="958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ESTRATEGIA DE CONTRATACION</a:t>
          </a:r>
        </a:p>
      </dsp:txBody>
      <dsp:txXfrm>
        <a:off x="2270406" y="310687"/>
        <a:ext cx="1541814" cy="902623"/>
      </dsp:txXfrm>
    </dsp:sp>
    <dsp:sp modelId="{3F2E3934-B49F-48B4-B6A2-DD9C7D20E2E5}">
      <dsp:nvSpPr>
        <dsp:cNvPr id="0" name=""/>
        <dsp:cNvSpPr/>
      </dsp:nvSpPr>
      <dsp:spPr>
        <a:xfrm>
          <a:off x="4000100" y="563850"/>
          <a:ext cx="338771" cy="3962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000100" y="643110"/>
        <a:ext cx="237140" cy="237778"/>
      </dsp:txXfrm>
    </dsp:sp>
    <dsp:sp modelId="{17EE4085-9A67-47A6-B436-2C3C1AF3CD69}">
      <dsp:nvSpPr>
        <dsp:cNvPr id="0" name=""/>
        <dsp:cNvSpPr/>
      </dsp:nvSpPr>
      <dsp:spPr>
        <a:xfrm>
          <a:off x="4479494" y="282605"/>
          <a:ext cx="1597978" cy="958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MATRIZ DE RIESGOS</a:t>
          </a:r>
        </a:p>
      </dsp:txBody>
      <dsp:txXfrm>
        <a:off x="4507576" y="310687"/>
        <a:ext cx="1541814" cy="902623"/>
      </dsp:txXfrm>
    </dsp:sp>
    <dsp:sp modelId="{903D4CCD-C6DC-41A4-8562-68EEC4CCA2A9}">
      <dsp:nvSpPr>
        <dsp:cNvPr id="0" name=""/>
        <dsp:cNvSpPr/>
      </dsp:nvSpPr>
      <dsp:spPr>
        <a:xfrm>
          <a:off x="6237270" y="563850"/>
          <a:ext cx="338771" cy="3962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6237270" y="643110"/>
        <a:ext cx="237140" cy="237778"/>
      </dsp:txXfrm>
    </dsp:sp>
    <dsp:sp modelId="{62EB2EBC-E66A-46F0-AA76-3D00F29D3B70}">
      <dsp:nvSpPr>
        <dsp:cNvPr id="0" name=""/>
        <dsp:cNvSpPr/>
      </dsp:nvSpPr>
      <dsp:spPr>
        <a:xfrm>
          <a:off x="6716664" y="282605"/>
          <a:ext cx="1597978" cy="958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COMITÉ DE RIESGOS</a:t>
          </a:r>
        </a:p>
      </dsp:txBody>
      <dsp:txXfrm>
        <a:off x="6744746" y="310687"/>
        <a:ext cx="1541814" cy="902623"/>
      </dsp:txXfrm>
    </dsp:sp>
    <dsp:sp modelId="{5E415E7B-1CC0-4603-BFEA-62D8C09050F9}">
      <dsp:nvSpPr>
        <dsp:cNvPr id="0" name=""/>
        <dsp:cNvSpPr/>
      </dsp:nvSpPr>
      <dsp:spPr>
        <a:xfrm>
          <a:off x="8474440" y="563850"/>
          <a:ext cx="338771" cy="3962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474440" y="643110"/>
        <a:ext cx="237140" cy="237778"/>
      </dsp:txXfrm>
    </dsp:sp>
    <dsp:sp modelId="{D938E65D-BBA3-4EDD-B524-472A79EEE19E}">
      <dsp:nvSpPr>
        <dsp:cNvPr id="0" name=""/>
        <dsp:cNvSpPr/>
      </dsp:nvSpPr>
      <dsp:spPr>
        <a:xfrm>
          <a:off x="8953833" y="282605"/>
          <a:ext cx="1597978" cy="9587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b="1" kern="1200" dirty="0">
              <a:latin typeface="Poppins" panose="00000500000000000000" pitchFamily="2" charset="0"/>
              <a:cs typeface="Poppins" panose="00000500000000000000" pitchFamily="2" charset="0"/>
            </a:rPr>
            <a:t>EXPEDIENTE DE CONTRATACION</a:t>
          </a:r>
        </a:p>
      </dsp:txBody>
      <dsp:txXfrm>
        <a:off x="8981915" y="310687"/>
        <a:ext cx="1541814" cy="902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2A887-F6F1-4521-87F7-7BFA897FD444}">
      <dsp:nvSpPr>
        <dsp:cNvPr id="0" name=""/>
        <dsp:cNvSpPr/>
      </dsp:nvSpPr>
      <dsp:spPr>
        <a:xfrm>
          <a:off x="0" y="338714"/>
          <a:ext cx="8951148" cy="29767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709" tIns="312420" rIns="694709" bIns="10668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De acuerdo al Artículos 128 y 156 del Reglamento de la Ley N.º 32069, la </a:t>
          </a:r>
          <a:r>
            <a:rPr lang="es-PE" sz="1500" b="1" kern="1200" dirty="0"/>
            <a:t>Gestión de Riesgos</a:t>
          </a:r>
          <a:r>
            <a:rPr lang="es-PE" sz="1500" kern="1200" dirty="0"/>
            <a:t> es </a:t>
          </a:r>
          <a:r>
            <a:rPr lang="es-PE" sz="1500" b="1" kern="1200" dirty="0"/>
            <a:t>obligatoria</a:t>
          </a:r>
          <a:r>
            <a:rPr lang="es-PE" sz="1500" kern="1200" dirty="0"/>
            <a:t> en las actuaciones preparatorias.</a:t>
          </a:r>
          <a:endParaRPr lang="es-PE" sz="1500" b="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Se plasma en una </a:t>
          </a:r>
          <a:r>
            <a:rPr lang="es-PE" sz="1500" b="1" kern="1200" dirty="0"/>
            <a:t>Matriz de Riesgos</a:t>
          </a:r>
          <a:r>
            <a:rPr lang="es-PE" sz="1500" kern="1200" dirty="0"/>
            <a:t>, elaborada por el área usuaria y la DEC.</a:t>
          </a:r>
          <a:endParaRPr lang="es-PE" sz="1500" b="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Debe contener:</a:t>
          </a:r>
          <a:endParaRPr lang="es-PE" sz="1500" b="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s-PE" sz="1500" kern="1200"/>
            <a:t>Identificación de riesgos.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s-PE" sz="1500" kern="1200"/>
            <a:t>Asignación de responsables.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s-PE" sz="1500" kern="1200" dirty="0"/>
            <a:t>Análisis cualitativo y cuantitativo.</a:t>
          </a:r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b="0" i="0" kern="1200" dirty="0"/>
            <a:t>Para la elaboración y aplicación de la matriz de riesgos, las entidades contratantes podrán </a:t>
          </a:r>
          <a:r>
            <a:rPr lang="es-MX" sz="1500" b="1" i="0" kern="1200" dirty="0"/>
            <a:t>utilizar metodologías o estándares reconocidos a nivel internacional </a:t>
          </a:r>
          <a:r>
            <a:rPr lang="es-MX" sz="1500" b="0" i="0" kern="1200" dirty="0"/>
            <a:t>o, en su defecto, </a:t>
          </a:r>
          <a:r>
            <a:rPr lang="es-MX" sz="1500" b="1" i="0" kern="1200" dirty="0"/>
            <a:t>aplicar metodologías propias.</a:t>
          </a:r>
          <a:endParaRPr lang="es-PE" sz="1500" b="1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 La matriz se incorpora en la </a:t>
          </a:r>
          <a:r>
            <a:rPr lang="es-PE" sz="1500" b="1" kern="1200" dirty="0"/>
            <a:t>Estrategia de Contratación</a:t>
          </a:r>
          <a:r>
            <a:rPr lang="es-PE" sz="1500" kern="1200" dirty="0"/>
            <a:t> para garantizar trazabilidad.</a:t>
          </a:r>
          <a:endParaRPr lang="es-PE" sz="1500" b="0" kern="1200" dirty="0"/>
        </a:p>
      </dsp:txBody>
      <dsp:txXfrm>
        <a:off x="0" y="338714"/>
        <a:ext cx="8951148" cy="2976750"/>
      </dsp:txXfrm>
    </dsp:sp>
    <dsp:sp modelId="{B9EE1F2E-5423-4FC0-9009-04DB4F19C863}">
      <dsp:nvSpPr>
        <dsp:cNvPr id="0" name=""/>
        <dsp:cNvSpPr/>
      </dsp:nvSpPr>
      <dsp:spPr>
        <a:xfrm>
          <a:off x="447557" y="117314"/>
          <a:ext cx="6265803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832" tIns="0" rIns="2368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Aspectos técnicos</a:t>
          </a:r>
        </a:p>
      </dsp:txBody>
      <dsp:txXfrm>
        <a:off x="469173" y="138930"/>
        <a:ext cx="6222571" cy="399568"/>
      </dsp:txXfrm>
    </dsp:sp>
    <dsp:sp modelId="{53551CB2-9909-4F97-AA3B-A747F49B9740}">
      <dsp:nvSpPr>
        <dsp:cNvPr id="0" name=""/>
        <dsp:cNvSpPr/>
      </dsp:nvSpPr>
      <dsp:spPr>
        <a:xfrm>
          <a:off x="0" y="3617865"/>
          <a:ext cx="8951148" cy="113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4709" tIns="312420" rIns="694709" bIns="10668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Omisión o deficiente gestión → </a:t>
          </a:r>
          <a:r>
            <a:rPr lang="es-PE" sz="1500" b="1" kern="1200" dirty="0"/>
            <a:t>inobservancia del Reglamento</a:t>
          </a:r>
          <a:r>
            <a:rPr lang="es-PE" sz="1500" kern="1200" dirty="0"/>
            <a:t>.</a:t>
          </a:r>
          <a:r>
            <a:rPr lang="es-PE" sz="1500" b="1" kern="1200" dirty="0"/>
            <a:t>.</a:t>
          </a:r>
          <a:endParaRPr lang="es-PE" sz="1500" b="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Puede </a:t>
          </a:r>
          <a:r>
            <a:rPr lang="es-PE" sz="1500" b="1" kern="1200" dirty="0"/>
            <a:t>afectar la integridad del expediente</a:t>
          </a:r>
          <a:r>
            <a:rPr lang="es-PE" sz="1500" kern="1200" dirty="0"/>
            <a:t> y la </a:t>
          </a:r>
          <a:r>
            <a:rPr lang="es-PE" sz="1500" b="1" kern="1200" dirty="0"/>
            <a:t>estrategia de contratación</a:t>
          </a:r>
          <a:r>
            <a:rPr lang="es-PE" sz="1500" kern="1200" dirty="0"/>
            <a:t>.</a:t>
          </a:r>
          <a:endParaRPr lang="es-PE" sz="1500" b="0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500" kern="1200" dirty="0"/>
            <a:t>Afecta la aplicación del </a:t>
          </a:r>
          <a:r>
            <a:rPr lang="es-PE" sz="1500" b="1" kern="1200" dirty="0"/>
            <a:t>principio de valor por dinero</a:t>
          </a:r>
          <a:r>
            <a:rPr lang="es-PE" sz="1500" kern="1200" dirty="0"/>
            <a:t> y la gestión eficiente del proyecto.</a:t>
          </a:r>
          <a:endParaRPr lang="es-PE" sz="1500" b="0" kern="1200" dirty="0"/>
        </a:p>
      </dsp:txBody>
      <dsp:txXfrm>
        <a:off x="0" y="3617865"/>
        <a:ext cx="8951148" cy="1134000"/>
      </dsp:txXfrm>
    </dsp:sp>
    <dsp:sp modelId="{F3D88C38-7F5E-4D6C-9B20-3A219B42D220}">
      <dsp:nvSpPr>
        <dsp:cNvPr id="0" name=""/>
        <dsp:cNvSpPr/>
      </dsp:nvSpPr>
      <dsp:spPr>
        <a:xfrm>
          <a:off x="447557" y="3396465"/>
          <a:ext cx="6265803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832" tIns="0" rIns="23683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Consecuencias por incumplimiento</a:t>
          </a:r>
        </a:p>
      </dsp:txBody>
      <dsp:txXfrm>
        <a:off x="469173" y="3418081"/>
        <a:ext cx="6222571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F0943-7575-4FEB-B48E-5635396017FD}">
      <dsp:nvSpPr>
        <dsp:cNvPr id="0" name=""/>
        <dsp:cNvSpPr/>
      </dsp:nvSpPr>
      <dsp:spPr>
        <a:xfrm>
          <a:off x="0" y="230078"/>
          <a:ext cx="8605721" cy="1411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900" tIns="291592" rIns="6679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400" b="1" kern="1200" dirty="0"/>
            <a:t>Art. 156 del Reglamento de la Ley N.º 32069</a:t>
          </a:r>
          <a:br>
            <a:rPr lang="es-PE" sz="1400" kern="1200" dirty="0"/>
          </a:br>
          <a:r>
            <a:rPr lang="es-PE" sz="1400" kern="1200" dirty="0"/>
            <a:t>Establece la obligación de contar con un Comité de Gestión de Riesgos para proyectos con monto referencial </a:t>
          </a:r>
          <a:r>
            <a:rPr lang="es-PE" sz="1400" b="1" kern="1200" dirty="0"/>
            <a:t>&gt; S/ 50 000 000</a:t>
          </a:r>
          <a:r>
            <a:rPr lang="es-PE" sz="1400" kern="1200" dirty="0"/>
            <a:t>.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400" b="0" kern="1200" dirty="0"/>
            <a:t>La Directiva de la DGA definirá su composición, funciones y conformación (aún pendiente de aprobación).</a:t>
          </a:r>
        </a:p>
      </dsp:txBody>
      <dsp:txXfrm>
        <a:off x="0" y="230078"/>
        <a:ext cx="8605721" cy="1411200"/>
      </dsp:txXfrm>
    </dsp:sp>
    <dsp:sp modelId="{9E352FC4-CDAD-4259-88BF-00B5E4AA1F51}">
      <dsp:nvSpPr>
        <dsp:cNvPr id="0" name=""/>
        <dsp:cNvSpPr/>
      </dsp:nvSpPr>
      <dsp:spPr>
        <a:xfrm>
          <a:off x="430286" y="23438"/>
          <a:ext cx="6024004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693" tIns="0" rIns="2276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Fundamento normativo:</a:t>
          </a:r>
        </a:p>
      </dsp:txBody>
      <dsp:txXfrm>
        <a:off x="450461" y="43613"/>
        <a:ext cx="5983654" cy="372930"/>
      </dsp:txXfrm>
    </dsp:sp>
    <dsp:sp modelId="{C2BAADA7-B045-4EE1-AEAE-8A458E9EBF8D}">
      <dsp:nvSpPr>
        <dsp:cNvPr id="0" name=""/>
        <dsp:cNvSpPr/>
      </dsp:nvSpPr>
      <dsp:spPr>
        <a:xfrm>
          <a:off x="0" y="1923518"/>
          <a:ext cx="8605721" cy="19845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900" tIns="291592" rIns="667900" bIns="99568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400" b="0" kern="1200" dirty="0"/>
            <a:t>No existe número mínimo o máximo de integrantes establecido.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Se recomienda que cada Entidad </a:t>
          </a:r>
          <a:r>
            <a:rPr lang="es-MX" sz="1400" b="1" kern="1200" dirty="0"/>
            <a:t>defina su estructura interna</a:t>
          </a:r>
          <a:r>
            <a:rPr lang="es-MX" sz="1400" kern="1200" dirty="0"/>
            <a:t>, garantizando representación de:</a:t>
          </a:r>
          <a:endParaRPr lang="es-PE" sz="1400" b="0" kern="1200" dirty="0"/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PE" sz="1400" kern="1200" dirty="0"/>
            <a:t>Área usuaria o técnica estratégica.</a:t>
          </a: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400" kern="1200" dirty="0"/>
            <a:t>Dependencia Encargada de las Contrataciones (DEC).</a:t>
          </a: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400" kern="1200" dirty="0"/>
            <a:t>Oficina de Planeamiento o Presupuesto.</a:t>
          </a: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PE" sz="1400" kern="1200" dirty="0"/>
            <a:t>(Opcional) Oficina de Control Interno.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400" b="0" kern="1200" dirty="0"/>
            <a:t>Debe aplicarse un enfoque de valor por dinero, transparencia y gestión por resultados.</a:t>
          </a:r>
        </a:p>
      </dsp:txBody>
      <dsp:txXfrm>
        <a:off x="0" y="1923518"/>
        <a:ext cx="8605721" cy="1984500"/>
      </dsp:txXfrm>
    </dsp:sp>
    <dsp:sp modelId="{847CBC60-922F-41B9-A69D-CA1E670C741C}">
      <dsp:nvSpPr>
        <dsp:cNvPr id="0" name=""/>
        <dsp:cNvSpPr/>
      </dsp:nvSpPr>
      <dsp:spPr>
        <a:xfrm>
          <a:off x="430286" y="1716878"/>
          <a:ext cx="6024004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693" tIns="0" rIns="2276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Respuesta técnica:</a:t>
          </a:r>
        </a:p>
      </dsp:txBody>
      <dsp:txXfrm>
        <a:off x="450461" y="1737053"/>
        <a:ext cx="5983654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AACE021-11BE-3645-A675-9F46FF3E9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BAE92C-B481-F344-AA09-36E9A4DA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30064-8B0F-C749-9FEE-C271035743BC}" type="datetimeFigureOut">
              <a:rPr lang="es-PE" smtClean="0"/>
              <a:t>16/11/2025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EA4D96-E7D6-BD4B-8DA3-3024340443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663F1E-85F6-D745-9456-867A0FD97C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4ABDA-DCA5-7D46-A27C-B8D11C54D38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80984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3DB6D-F203-4F2B-9935-28C2DA37CFD7}" type="datetimeFigureOut">
              <a:rPr lang="es-PE" smtClean="0"/>
              <a:t>16/11/2025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9F914-08E0-44F6-A78B-B59548DA84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195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9F914-08E0-44F6-A78B-B59548DA84A7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340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A9062EA-D7C9-9349-9F6A-9A37D45FD8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189" y="2030278"/>
            <a:ext cx="5745162" cy="953146"/>
          </a:xfrm>
          <a:prstGeom prst="rect">
            <a:avLst/>
          </a:prstGeom>
        </p:spPr>
        <p:txBody>
          <a:bodyPr/>
          <a:lstStyle>
            <a:lvl1pPr algn="l">
              <a:defRPr sz="4400" b="1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s-ES" dirty="0"/>
              <a:t>Titulo 40 – 44 puntos</a:t>
            </a:r>
            <a:endParaRPr lang="es-PE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A643FB8-B6B6-B244-B750-4C8434C2B09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48189" y="3429000"/>
            <a:ext cx="5745162" cy="663533"/>
          </a:xfrm>
        </p:spPr>
        <p:txBody>
          <a:bodyPr/>
          <a:lstStyle>
            <a:lvl1pPr algn="l">
              <a:buClr>
                <a:srgbClr val="00558C"/>
              </a:buClr>
              <a:buFont typeface="Wingdings" pitchFamily="2" charset="2"/>
              <a:buNone/>
              <a:defRPr sz="3300" b="1">
                <a:solidFill>
                  <a:srgbClr val="63C2D2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 algn="l">
              <a:buNone/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Subtítulo 26 a 28 puntos</a:t>
            </a:r>
          </a:p>
          <a:p>
            <a:pPr lvl="2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2630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A9062EA-D7C9-9349-9F6A-9A37D45FD8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496" y="1119268"/>
            <a:ext cx="5088979" cy="477837"/>
          </a:xfrm>
          <a:prstGeom prst="rect">
            <a:avLst/>
          </a:prstGeom>
        </p:spPr>
        <p:txBody>
          <a:bodyPr/>
          <a:lstStyle>
            <a:lvl1pPr algn="l">
              <a:defRPr sz="3000" b="1" u="sng">
                <a:solidFill>
                  <a:srgbClr val="103F6C"/>
                </a:solidFill>
              </a:defRPr>
            </a:lvl1pPr>
          </a:lstStyle>
          <a:p>
            <a:r>
              <a:rPr lang="es-ES" dirty="0"/>
              <a:t>Titular Interior 28 – 30 puntos</a:t>
            </a:r>
            <a:endParaRPr lang="es-PE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A643FB8-B6B6-B244-B750-4C8434C2B09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3496" y="1741470"/>
            <a:ext cx="9604786" cy="3931595"/>
          </a:xfrm>
        </p:spPr>
        <p:txBody>
          <a:bodyPr/>
          <a:lstStyle>
            <a:lvl1pPr>
              <a:buClr>
                <a:srgbClr val="103F6C"/>
              </a:buClr>
              <a:buFont typeface="Wingdings" pitchFamily="2" charset="2"/>
              <a:buChar char="§"/>
              <a:defRPr sz="2000" b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None/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18 a 20 </a:t>
            </a:r>
            <a:r>
              <a:rPr lang="es-ES" dirty="0" err="1"/>
              <a:t>pts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endParaRPr lang="es-PE" dirty="0"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E0DFD765-F5A0-8F81-ED5F-3BF61B546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6" y="337587"/>
            <a:ext cx="2103864" cy="445002"/>
          </a:xfrm>
          <a:prstGeom prst="rect">
            <a:avLst/>
          </a:prstGeom>
        </p:spPr>
      </p:pic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10F9BBAA-431C-328E-F13C-FCAD23D73D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00" y="395547"/>
            <a:ext cx="2103864" cy="3744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77EE46-1F17-D092-3A4D-AE3AE560C5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" y="6641075"/>
            <a:ext cx="12191494" cy="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3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A9062EA-D7C9-9349-9F6A-9A37D45FD8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496" y="1119268"/>
            <a:ext cx="5088979" cy="477837"/>
          </a:xfrm>
          <a:prstGeom prst="rect">
            <a:avLst/>
          </a:prstGeom>
        </p:spPr>
        <p:txBody>
          <a:bodyPr/>
          <a:lstStyle>
            <a:lvl1pPr algn="l">
              <a:defRPr sz="3000" b="1" u="sng">
                <a:solidFill>
                  <a:srgbClr val="103F6C"/>
                </a:solidFill>
              </a:defRPr>
            </a:lvl1pPr>
          </a:lstStyle>
          <a:p>
            <a:r>
              <a:rPr lang="es-ES" dirty="0"/>
              <a:t>Titular Interior 28 – 30 puntos</a:t>
            </a:r>
            <a:endParaRPr lang="es-PE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A643FB8-B6B6-B244-B750-4C8434C2B09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3496" y="1741470"/>
            <a:ext cx="5088979" cy="3931595"/>
          </a:xfrm>
        </p:spPr>
        <p:txBody>
          <a:bodyPr/>
          <a:lstStyle>
            <a:lvl1pPr>
              <a:buClr>
                <a:srgbClr val="103F6C"/>
              </a:buClr>
              <a:buFont typeface="Wingdings" pitchFamily="2" charset="2"/>
              <a:buChar char="§"/>
              <a:defRPr sz="2000" b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None/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Cuerpo de texto 18 a 20 </a:t>
            </a:r>
            <a:r>
              <a:rPr lang="es-ES" dirty="0" err="1"/>
              <a:t>pts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endParaRPr lang="es-PE" dirty="0"/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E0DFD765-F5A0-8F81-ED5F-3BF61B546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6" y="337587"/>
            <a:ext cx="2103864" cy="445002"/>
          </a:xfrm>
          <a:prstGeom prst="rect">
            <a:avLst/>
          </a:prstGeom>
        </p:spPr>
      </p:pic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10F9BBAA-431C-328E-F13C-FCAD23D73D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00" y="395547"/>
            <a:ext cx="2103864" cy="3744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5FF2C7-B60C-9C2A-7AE3-B43973A9ED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" y="6641075"/>
            <a:ext cx="12191494" cy="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8 Conector recto">
            <a:extLst>
              <a:ext uri="{FF2B5EF4-FFF2-40B4-BE49-F238E27FC236}">
                <a16:creationId xmlns:a16="http://schemas.microsoft.com/office/drawing/2014/main" id="{BDBBC2FF-16B1-D92C-E935-5A4543BDF192}"/>
              </a:ext>
            </a:extLst>
          </p:cNvPr>
          <p:cNvCxnSpPr/>
          <p:nvPr userDrawn="1"/>
        </p:nvCxnSpPr>
        <p:spPr>
          <a:xfrm>
            <a:off x="1711712" y="3694201"/>
            <a:ext cx="1276395" cy="0"/>
          </a:xfrm>
          <a:prstGeom prst="line">
            <a:avLst/>
          </a:prstGeom>
          <a:ln w="50800">
            <a:solidFill>
              <a:srgbClr val="103F6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>
            <a:extLst>
              <a:ext uri="{FF2B5EF4-FFF2-40B4-BE49-F238E27FC236}">
                <a16:creationId xmlns:a16="http://schemas.microsoft.com/office/drawing/2014/main" id="{FC2915B6-8962-C8C7-D86F-801E53AFAE3D}"/>
              </a:ext>
            </a:extLst>
          </p:cNvPr>
          <p:cNvCxnSpPr/>
          <p:nvPr userDrawn="1"/>
        </p:nvCxnSpPr>
        <p:spPr>
          <a:xfrm>
            <a:off x="9220129" y="3573224"/>
            <a:ext cx="1276395" cy="0"/>
          </a:xfrm>
          <a:prstGeom prst="line">
            <a:avLst/>
          </a:prstGeom>
          <a:ln w="50800">
            <a:solidFill>
              <a:srgbClr val="103F6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D4C3746-DB71-E2D2-D400-1733E9744D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6" y="337587"/>
            <a:ext cx="2103864" cy="445002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E6657A29-654E-04E3-5E54-C2DC8BD92F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00" y="395547"/>
            <a:ext cx="2103864" cy="37448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07F0ACA-F687-2CCD-2C25-56CF875D4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6509" y="2470599"/>
            <a:ext cx="5938982" cy="273871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3200" b="1">
                <a:solidFill>
                  <a:srgbClr val="103F6C"/>
                </a:solidFill>
              </a:defRPr>
            </a:lvl1pPr>
            <a:lvl2pPr marL="457200" indent="0" algn="ctr">
              <a:buNone/>
              <a:defRPr sz="3200" b="1">
                <a:solidFill>
                  <a:srgbClr val="003E6D"/>
                </a:solidFill>
              </a:defRPr>
            </a:lvl2pPr>
            <a:lvl3pPr marL="914400" indent="0" algn="ctr">
              <a:buNone/>
              <a:defRPr sz="3200" b="1">
                <a:solidFill>
                  <a:srgbClr val="003E6D"/>
                </a:solidFill>
              </a:defRPr>
            </a:lvl3pPr>
            <a:lvl4pPr marL="1371600" indent="0" algn="ctr">
              <a:buNone/>
              <a:defRPr sz="3200" b="1">
                <a:solidFill>
                  <a:srgbClr val="003E6D"/>
                </a:solidFill>
              </a:defRPr>
            </a:lvl4pPr>
            <a:lvl5pPr marL="1828800" indent="0" algn="ctr">
              <a:buNone/>
              <a:defRPr sz="3200" b="1">
                <a:solidFill>
                  <a:srgbClr val="003E6D"/>
                </a:solidFill>
              </a:defRPr>
            </a:lvl5pPr>
          </a:lstStyle>
          <a:p>
            <a:pPr marL="0" indent="0" algn="ctr">
              <a:buFont typeface="Arial" pitchFamily="34" charset="0"/>
              <a:buNone/>
            </a:pPr>
            <a:r>
              <a:rPr lang="es-PE" sz="3200" b="1" dirty="0">
                <a:solidFill>
                  <a:srgbClr val="003E6D"/>
                </a:solidFill>
              </a:rPr>
              <a:t>El OECE supervisa y promueve contrataciones públicas eficientes, transparentes e íntegras, para el bienestar de todos los peruanos</a:t>
            </a:r>
            <a:endParaRPr lang="es-PE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583433A-4FE4-923E-B763-30475AC253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" y="6641075"/>
            <a:ext cx="12191494" cy="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2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EFF347-C48B-1F3F-CC50-F68BBA1ACA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2364" y="-184257"/>
            <a:ext cx="12441382" cy="7157712"/>
          </a:xfrm>
          <a:prstGeom prst="rect">
            <a:avLst/>
          </a:prstGeom>
          <a:solidFill>
            <a:srgbClr val="0141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8FE312-ACEB-9716-7A0E-2906E805145A}"/>
              </a:ext>
            </a:extLst>
          </p:cNvPr>
          <p:cNvSpPr txBox="1"/>
          <p:nvPr userDrawn="1"/>
        </p:nvSpPr>
        <p:spPr>
          <a:xfrm>
            <a:off x="2834327" y="2703649"/>
            <a:ext cx="6693031" cy="132343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s-PE" sz="8000" b="1" dirty="0">
                <a:solidFill>
                  <a:schemeClr val="bg1"/>
                </a:solidFill>
                <a:latin typeface="IBM Plex Sans" panose="020B0503050203000203" pitchFamily="34" charset="0"/>
              </a:rPr>
              <a:t>GRACIAS</a:t>
            </a:r>
          </a:p>
        </p:txBody>
      </p:sp>
      <p:pic>
        <p:nvPicPr>
          <p:cNvPr id="11" name="Imagen 10" descr="Forma, Flecha&#10;&#10;El contenido generado por IA puede ser incorrecto.">
            <a:extLst>
              <a:ext uri="{FF2B5EF4-FFF2-40B4-BE49-F238E27FC236}">
                <a16:creationId xmlns:a16="http://schemas.microsoft.com/office/drawing/2014/main" id="{74F4C82C-F317-0FDD-E35C-F42BB442C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19" y="3949831"/>
            <a:ext cx="4523372" cy="4204599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4C2FE19-FFB3-2B0A-E09E-26FEBE912457}"/>
              </a:ext>
            </a:extLst>
          </p:cNvPr>
          <p:cNvSpPr/>
          <p:nvPr userDrawn="1"/>
        </p:nvSpPr>
        <p:spPr>
          <a:xfrm>
            <a:off x="-3480944" y="197963"/>
            <a:ext cx="5288437" cy="6334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 descr="Forma, Flecha&#10;&#10;El contenido generado por IA puede ser incorrecto.">
            <a:extLst>
              <a:ext uri="{FF2B5EF4-FFF2-40B4-BE49-F238E27FC236}">
                <a16:creationId xmlns:a16="http://schemas.microsoft.com/office/drawing/2014/main" id="{C0887735-8C97-E0DC-C0C8-4DD7C93632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8821" y="-184257"/>
            <a:ext cx="4020425" cy="37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81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6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391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566124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DA1B-5035-4196-863D-D137ACEF86C3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16/11/2025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566124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6815-0E5E-4A07-ACA8-1E6E31D93585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7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5" r:id="rId2"/>
    <p:sldLayoutId id="2147483700" r:id="rId3"/>
    <p:sldLayoutId id="2147483686" r:id="rId4"/>
    <p:sldLayoutId id="2147483690" r:id="rId5"/>
    <p:sldLayoutId id="2147483691" r:id="rId6"/>
    <p:sldLayoutId id="2147483701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rgbClr val="00558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12669-9CB2-F45E-1B98-2941591AF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185" y="2080999"/>
            <a:ext cx="6514495" cy="1560436"/>
          </a:xfrm>
        </p:spPr>
        <p:txBody>
          <a:bodyPr/>
          <a:lstStyle/>
          <a:p>
            <a:r>
              <a:rPr lang="es-ES" sz="3600" b="0" dirty="0"/>
              <a:t>Gestión de Riesgos en Contrataciones Públicas</a:t>
            </a:r>
            <a:endParaRPr lang="es-PE" sz="3600" b="0" dirty="0"/>
          </a:p>
        </p:txBody>
      </p:sp>
      <p:cxnSp>
        <p:nvCxnSpPr>
          <p:cNvPr id="4" name="Google Shape;58;p13">
            <a:extLst>
              <a:ext uri="{FF2B5EF4-FFF2-40B4-BE49-F238E27FC236}">
                <a16:creationId xmlns:a16="http://schemas.microsoft.com/office/drawing/2014/main" id="{173C5A26-8ED7-B9CF-00AB-11EB49FFDE58}"/>
              </a:ext>
            </a:extLst>
          </p:cNvPr>
          <p:cNvCxnSpPr>
            <a:cxnSpLocks/>
          </p:cNvCxnSpPr>
          <p:nvPr/>
        </p:nvCxnSpPr>
        <p:spPr>
          <a:xfrm>
            <a:off x="1006072" y="3429000"/>
            <a:ext cx="5019590" cy="0"/>
          </a:xfrm>
          <a:prstGeom prst="straightConnector1">
            <a:avLst/>
          </a:prstGeom>
          <a:ln w="28575">
            <a:solidFill>
              <a:srgbClr val="63C2D2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95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7;p18">
            <a:extLst>
              <a:ext uri="{FF2B5EF4-FFF2-40B4-BE49-F238E27FC236}">
                <a16:creationId xmlns:a16="http://schemas.microsoft.com/office/drawing/2014/main" id="{D9F8229D-1783-9E30-FF16-38D29927D250}"/>
              </a:ext>
            </a:extLst>
          </p:cNvPr>
          <p:cNvSpPr txBox="1"/>
          <p:nvPr/>
        </p:nvSpPr>
        <p:spPr>
          <a:xfrm>
            <a:off x="1020351" y="908687"/>
            <a:ext cx="10151297" cy="8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Gestión de Riesgos en Proyectos Segmentados como Avanzados</a:t>
            </a:r>
            <a:endParaRPr lang="es-PE" sz="10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9A6C6C4-B8C3-0982-1508-552B794199B0}"/>
              </a:ext>
            </a:extLst>
          </p:cNvPr>
          <p:cNvSpPr/>
          <p:nvPr/>
        </p:nvSpPr>
        <p:spPr>
          <a:xfrm>
            <a:off x="3794418" y="1997004"/>
            <a:ext cx="4603162" cy="4579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de matriz de gestión de riesgos: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9C36322-FFA9-D2B8-BC01-79368C89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84" t="35660" r="23218" b="18665"/>
          <a:stretch/>
        </p:blipFill>
        <p:spPr>
          <a:xfrm>
            <a:off x="2200780" y="2668903"/>
            <a:ext cx="7790440" cy="37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782E-7E5A-7EA9-54F7-3A361970B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8B704FE-E004-E90F-2A0B-7E005F758F5E}"/>
              </a:ext>
            </a:extLst>
          </p:cNvPr>
          <p:cNvGrpSpPr/>
          <p:nvPr/>
        </p:nvGrpSpPr>
        <p:grpSpPr>
          <a:xfrm>
            <a:off x="0" y="1485900"/>
            <a:ext cx="12001500" cy="4057650"/>
            <a:chOff x="0" y="2000250"/>
            <a:chExt cx="12001500" cy="4057650"/>
          </a:xfrm>
        </p:grpSpPr>
        <p:sp>
          <p:nvSpPr>
            <p:cNvPr id="42" name="Google Shape;567;p18">
              <a:extLst>
                <a:ext uri="{FF2B5EF4-FFF2-40B4-BE49-F238E27FC236}">
                  <a16:creationId xmlns:a16="http://schemas.microsoft.com/office/drawing/2014/main" id="{4FCD882C-B628-3907-D946-9A8F48FB806E}"/>
                </a:ext>
              </a:extLst>
            </p:cNvPr>
            <p:cNvSpPr txBox="1"/>
            <p:nvPr/>
          </p:nvSpPr>
          <p:spPr>
            <a:xfrm>
              <a:off x="1020351" y="2000250"/>
              <a:ext cx="10151297" cy="491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b="1" dirty="0">
                  <a:solidFill>
                    <a:srgbClr val="002060"/>
                  </a:solidFill>
                  <a:latin typeface="Poppins" panose="00000500000000000000" pitchFamily="2" charset="0"/>
                  <a:ea typeface="Calibri"/>
                  <a:cs typeface="Poppins" panose="00000500000000000000" pitchFamily="2" charset="0"/>
                  <a:sym typeface="Calibri"/>
                </a:rPr>
                <a:t>Conformación del Comité de Gestión de Riesgos</a:t>
              </a:r>
              <a:endParaRPr lang="es-PE" sz="10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83901C50-DEB1-ECDE-7923-86D184DDACBF}"/>
                </a:ext>
              </a:extLst>
            </p:cNvPr>
            <p:cNvSpPr/>
            <p:nvPr/>
          </p:nvSpPr>
          <p:spPr>
            <a:xfrm>
              <a:off x="0" y="3640974"/>
              <a:ext cx="12001500" cy="241692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chemeClr val="tx1"/>
                  </a:solidFill>
                </a:rPr>
                <a:t>Con relación al Comité de Gestión de Riesgos descrito en el artículo 156 del Reglamento</a:t>
              </a:r>
              <a:r>
                <a:rPr lang="es-MX" sz="3600" b="1" dirty="0">
                  <a:solidFill>
                    <a:schemeClr val="tx1"/>
                  </a:solidFill>
                </a:rPr>
                <a:t>, ¿existe un número mínimo o máximo de integrantes para su conformación? Asimismo, ¿qué áreas deben participar en dicho comité?</a:t>
              </a:r>
              <a:endParaRPr lang="es-PE" b="1" dirty="0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5E29036-BF9F-4A65-76E2-0BCCC729698C}"/>
                </a:ext>
              </a:extLst>
            </p:cNvPr>
            <p:cNvSpPr/>
            <p:nvPr/>
          </p:nvSpPr>
          <p:spPr>
            <a:xfrm>
              <a:off x="5004434" y="2872100"/>
              <a:ext cx="2183130" cy="4914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Pregunta: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BE5A3CFE-A7B9-1A0C-F62D-38E23267E039}"/>
              </a:ext>
            </a:extLst>
          </p:cNvPr>
          <p:cNvSpPr/>
          <p:nvPr/>
        </p:nvSpPr>
        <p:spPr>
          <a:xfrm>
            <a:off x="0" y="6044565"/>
            <a:ext cx="2183130" cy="491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Casuística N° 2 </a:t>
            </a:r>
          </a:p>
        </p:txBody>
      </p:sp>
    </p:spTree>
    <p:extLst>
      <p:ext uri="{BB962C8B-B14F-4D97-AF65-F5344CB8AC3E}">
        <p14:creationId xmlns:p14="http://schemas.microsoft.com/office/powerpoint/2010/main" val="191939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077A-0801-9456-1A1B-3E790BEF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7;p18">
            <a:extLst>
              <a:ext uri="{FF2B5EF4-FFF2-40B4-BE49-F238E27FC236}">
                <a16:creationId xmlns:a16="http://schemas.microsoft.com/office/drawing/2014/main" id="{559C6138-8657-93E2-3267-5A736D4E92A0}"/>
              </a:ext>
            </a:extLst>
          </p:cNvPr>
          <p:cNvSpPr txBox="1"/>
          <p:nvPr/>
        </p:nvSpPr>
        <p:spPr>
          <a:xfrm>
            <a:off x="741219" y="1413109"/>
            <a:ext cx="10151297" cy="49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Conformación del Comité de Gestión de Riesgos</a:t>
            </a:r>
            <a:endParaRPr lang="es-PE" sz="10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E8C2F5C-1548-0E3E-2FF6-4B5C80E23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380387"/>
              </p:ext>
            </p:extLst>
          </p:nvPr>
        </p:nvGraphicFramePr>
        <p:xfrm>
          <a:off x="374650" y="2396691"/>
          <a:ext cx="8605721" cy="393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362" name="Picture 2" descr="Qué es un comité de riesgos? - Blog CyC">
            <a:extLst>
              <a:ext uri="{FF2B5EF4-FFF2-40B4-BE49-F238E27FC236}">
                <a16:creationId xmlns:a16="http://schemas.microsoft.com/office/drawing/2014/main" id="{F81DB3E4-E685-C533-BD64-3212B0CB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045" y="3825535"/>
            <a:ext cx="3043686" cy="10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97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DCF1-ADAF-10FC-2B35-520B8DD2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: una sola esquina cortada 34">
            <a:extLst>
              <a:ext uri="{FF2B5EF4-FFF2-40B4-BE49-F238E27FC236}">
                <a16:creationId xmlns:a16="http://schemas.microsoft.com/office/drawing/2014/main" id="{A9FE2122-12B4-AA29-3D15-8EBCC5C19F4B}"/>
              </a:ext>
            </a:extLst>
          </p:cNvPr>
          <p:cNvSpPr/>
          <p:nvPr/>
        </p:nvSpPr>
        <p:spPr>
          <a:xfrm>
            <a:off x="326872" y="1899230"/>
            <a:ext cx="4022023" cy="387989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latin typeface="Poppins" panose="00000500000000000000" pitchFamily="2" charset="0"/>
                <a:cs typeface="Poppins" panose="00000500000000000000" pitchFamily="2" charset="0"/>
              </a:rPr>
              <a:t>Artículo 6 de la LGCP</a:t>
            </a:r>
          </a:p>
        </p:txBody>
      </p:sp>
      <p:sp>
        <p:nvSpPr>
          <p:cNvPr id="42" name="Google Shape;567;p18">
            <a:extLst>
              <a:ext uri="{FF2B5EF4-FFF2-40B4-BE49-F238E27FC236}">
                <a16:creationId xmlns:a16="http://schemas.microsoft.com/office/drawing/2014/main" id="{2AB80AA6-AC39-5F21-9F88-142EC23875DA}"/>
              </a:ext>
            </a:extLst>
          </p:cNvPr>
          <p:cNvSpPr txBox="1"/>
          <p:nvPr/>
        </p:nvSpPr>
        <p:spPr>
          <a:xfrm>
            <a:off x="1971040" y="927377"/>
            <a:ext cx="824992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Enfoque de la Gestión de Riesgos en la Contratación Pública 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2DDC94F-BF56-1C04-7385-044F76743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587436"/>
              </p:ext>
            </p:extLst>
          </p:nvPr>
        </p:nvGraphicFramePr>
        <p:xfrm>
          <a:off x="326872" y="2550194"/>
          <a:ext cx="6848991" cy="3783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41433779-081B-CF67-7B61-6981447E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925" y="3429000"/>
            <a:ext cx="5086543" cy="17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4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40364419-D3CC-C20D-AD9C-E8B09F1BDBA6}"/>
              </a:ext>
            </a:extLst>
          </p:cNvPr>
          <p:cNvSpPr txBox="1">
            <a:spLocks/>
          </p:cNvSpPr>
          <p:nvPr/>
        </p:nvSpPr>
        <p:spPr>
          <a:xfrm>
            <a:off x="2124704" y="1647024"/>
            <a:ext cx="2879361" cy="9591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u="sng" kern="1200">
                <a:solidFill>
                  <a:srgbClr val="103F6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PE" sz="2200" u="none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Riesgo</a:t>
            </a:r>
          </a:p>
        </p:txBody>
      </p:sp>
      <p:pic>
        <p:nvPicPr>
          <p:cNvPr id="1028" name="Picture 4" descr="Riesgo - Iconos gratis de hora y fecha">
            <a:extLst>
              <a:ext uri="{FF2B5EF4-FFF2-40B4-BE49-F238E27FC236}">
                <a16:creationId xmlns:a16="http://schemas.microsoft.com/office/drawing/2014/main" id="{D0BD2FA5-B45F-F685-71DF-FCD667FED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9" y="1456584"/>
            <a:ext cx="1340049" cy="1340049"/>
          </a:xfrm>
          <a:prstGeom prst="rect">
            <a:avLst/>
          </a:prstGeom>
          <a:ln w="7294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n 3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B26DB13-2FC8-3CFA-FA19-118261EB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859" y="3613693"/>
            <a:ext cx="3120817" cy="1471243"/>
          </a:xfrm>
          <a:prstGeom prst="rect">
            <a:avLst/>
          </a:prstGeom>
          <a:ln w="7294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ectángulo: una sola esquina cortada 36">
            <a:extLst>
              <a:ext uri="{FF2B5EF4-FFF2-40B4-BE49-F238E27FC236}">
                <a16:creationId xmlns:a16="http://schemas.microsoft.com/office/drawing/2014/main" id="{C39AA55C-5AEF-53E6-A566-11DFDD3E1FBA}"/>
              </a:ext>
            </a:extLst>
          </p:cNvPr>
          <p:cNvSpPr/>
          <p:nvPr/>
        </p:nvSpPr>
        <p:spPr>
          <a:xfrm>
            <a:off x="982042" y="986139"/>
            <a:ext cx="4022023" cy="387989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latin typeface="Poppins" panose="00000500000000000000" pitchFamily="2" charset="0"/>
                <a:cs typeface="Poppins" panose="00000500000000000000" pitchFamily="2" charset="0"/>
              </a:rPr>
              <a:t>Anexo I del RLGCP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971A25C-2B9B-F684-BE90-7511E2537C69}"/>
              </a:ext>
            </a:extLst>
          </p:cNvPr>
          <p:cNvSpPr txBox="1"/>
          <p:nvPr/>
        </p:nvSpPr>
        <p:spPr>
          <a:xfrm>
            <a:off x="5662119" y="1687654"/>
            <a:ext cx="199271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Evento o condición incierta inherente a cualquier contratación.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BD79EC1-490B-1BA8-D12A-6CB84BCC0A98}"/>
              </a:ext>
            </a:extLst>
          </p:cNvPr>
          <p:cNvSpPr txBox="1"/>
          <p:nvPr/>
        </p:nvSpPr>
        <p:spPr>
          <a:xfrm>
            <a:off x="5662118" y="2479188"/>
            <a:ext cx="5936400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La combinación de efecto y probabilidad puede incluso llevar a la decisión de no continuar con la contratación.</a:t>
            </a:r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915F00-C0E4-1590-93D3-DEFE98B7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151" y="1240409"/>
            <a:ext cx="2070799" cy="11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251F073-2487-84AF-CC7E-421D40D777A3}"/>
              </a:ext>
            </a:extLst>
          </p:cNvPr>
          <p:cNvSpPr txBox="1"/>
          <p:nvPr/>
        </p:nvSpPr>
        <p:spPr>
          <a:xfrm>
            <a:off x="5662345" y="4867300"/>
            <a:ext cx="5936173" cy="1116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📅 </a:t>
            </a:r>
            <a:r>
              <a:rPr lang="es-PE" sz="1200" b="1" dirty="0">
                <a:latin typeface="Poppins" panose="00000500000000000000" pitchFamily="2" charset="0"/>
                <a:cs typeface="Poppins" panose="00000500000000000000" pitchFamily="2" charset="0"/>
              </a:rPr>
              <a:t>Además contiene:</a:t>
            </a:r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Calendario de actividades para la gestión de riesgos.</a:t>
            </a:r>
          </a:p>
          <a:p>
            <a:pPr algn="just"/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Herramientas a utilizar: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Matrices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Registros de alerta temprana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Simulaciones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EE6EF18-5DE7-CB64-3441-30287EC023F8}"/>
              </a:ext>
            </a:extLst>
          </p:cNvPr>
          <p:cNvSpPr txBox="1"/>
          <p:nvPr/>
        </p:nvSpPr>
        <p:spPr>
          <a:xfrm>
            <a:off x="683859" y="6120909"/>
            <a:ext cx="10922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1200" dirty="0"/>
              <a:t>🔐 </a:t>
            </a:r>
            <a:r>
              <a:rPr lang="es-PE" sz="1200" b="1" dirty="0"/>
              <a:t>Objetivo:</a:t>
            </a:r>
            <a:r>
              <a:rPr lang="es-PE" sz="1200" dirty="0"/>
              <a:t> asegurar una gestión de riesgos eficaz y acorde a la complejidad del proyecto.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A567D-A80C-AEFA-EAAF-242656286465}"/>
              </a:ext>
            </a:extLst>
          </p:cNvPr>
          <p:cNvSpPr txBox="1"/>
          <p:nvPr/>
        </p:nvSpPr>
        <p:spPr>
          <a:xfrm>
            <a:off x="5662346" y="3613692"/>
            <a:ext cx="5936173" cy="11160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361950" indent="-361950">
              <a:buNone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📄 </a:t>
            </a:r>
            <a:r>
              <a:rPr lang="es-PE" sz="1200" b="1" dirty="0">
                <a:latin typeface="Poppins" panose="00000500000000000000" pitchFamily="2" charset="0"/>
                <a:cs typeface="Poppins" panose="00000500000000000000" pitchFamily="2" charset="0"/>
              </a:rPr>
              <a:t>Documento que incluye:</a:t>
            </a:r>
          </a:p>
          <a:p>
            <a:pPr algn="just">
              <a:buNone/>
            </a:pPr>
            <a:endParaRPr lang="es-PE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Roles y responsabilidades de los involucrados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Dueños de cada riesgo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s-PE" sz="1200" dirty="0">
                <a:latin typeface="Poppins" panose="00000500000000000000" pitchFamily="2" charset="0"/>
                <a:cs typeface="Poppins" panose="00000500000000000000" pitchFamily="2" charset="0"/>
              </a:rPr>
              <a:t>Metodología para identificar, evaluar y controlar riesgos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092D29C2-9317-33FB-BEA0-EDBD0583FD7A}"/>
              </a:ext>
            </a:extLst>
          </p:cNvPr>
          <p:cNvSpPr txBox="1">
            <a:spLocks/>
          </p:cNvSpPr>
          <p:nvPr/>
        </p:nvSpPr>
        <p:spPr>
          <a:xfrm>
            <a:off x="2124704" y="4648006"/>
            <a:ext cx="2879361" cy="9591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1" u="sng" kern="1200">
                <a:solidFill>
                  <a:srgbClr val="103F6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s-PE" sz="3200" u="none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Matriz de gestión de riesgos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9378130-5675-6DE5-2AE2-0217F2A41F9F}"/>
              </a:ext>
            </a:extLst>
          </p:cNvPr>
          <p:cNvCxnSpPr>
            <a:cxnSpLocks/>
          </p:cNvCxnSpPr>
          <p:nvPr/>
        </p:nvCxnSpPr>
        <p:spPr>
          <a:xfrm flipH="1">
            <a:off x="424333" y="3178423"/>
            <a:ext cx="11387928" cy="0"/>
          </a:xfrm>
          <a:prstGeom prst="line">
            <a:avLst/>
          </a:prstGeom>
          <a:ln w="571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1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D1883-1071-6ED0-2013-91C07C30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5058BA2-8023-DB10-6070-40F4C145F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11970"/>
              </p:ext>
            </p:extLst>
          </p:nvPr>
        </p:nvGraphicFramePr>
        <p:xfrm>
          <a:off x="904601" y="781595"/>
          <a:ext cx="10556967" cy="152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86A51590-0B92-C63C-BFDB-0091B649DDEA}"/>
              </a:ext>
            </a:extLst>
          </p:cNvPr>
          <p:cNvSpPr txBox="1"/>
          <p:nvPr/>
        </p:nvSpPr>
        <p:spPr>
          <a:xfrm>
            <a:off x="517224" y="2489672"/>
            <a:ext cx="204558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🔍Identificación y evaluación inicial de riesgos.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82563" indent="-182563"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👥Análisis de responsabilidades.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82563" indent="-182563"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📄Integración en el requerimiento.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15D19C-044D-7855-C956-AFF2EF7E6565}"/>
              </a:ext>
            </a:extLst>
          </p:cNvPr>
          <p:cNvCxnSpPr>
            <a:cxnSpLocks/>
          </p:cNvCxnSpPr>
          <p:nvPr/>
        </p:nvCxnSpPr>
        <p:spPr>
          <a:xfrm flipV="1">
            <a:off x="2781451" y="2341682"/>
            <a:ext cx="0" cy="3060000"/>
          </a:xfrm>
          <a:prstGeom prst="line">
            <a:avLst/>
          </a:prstGeom>
          <a:ln w="571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1F4A24B-A77C-831C-4581-7ACEDDD56369}"/>
              </a:ext>
            </a:extLst>
          </p:cNvPr>
          <p:cNvCxnSpPr>
            <a:cxnSpLocks/>
          </p:cNvCxnSpPr>
          <p:nvPr/>
        </p:nvCxnSpPr>
        <p:spPr>
          <a:xfrm flipV="1">
            <a:off x="5041325" y="2341682"/>
            <a:ext cx="0" cy="3060000"/>
          </a:xfrm>
          <a:prstGeom prst="line">
            <a:avLst/>
          </a:prstGeom>
          <a:ln w="571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0698DA4-8928-52E6-AF58-50F4ABDDA430}"/>
              </a:ext>
            </a:extLst>
          </p:cNvPr>
          <p:cNvCxnSpPr>
            <a:cxnSpLocks/>
          </p:cNvCxnSpPr>
          <p:nvPr/>
        </p:nvCxnSpPr>
        <p:spPr>
          <a:xfrm flipV="1">
            <a:off x="7244594" y="2341682"/>
            <a:ext cx="0" cy="3060000"/>
          </a:xfrm>
          <a:prstGeom prst="line">
            <a:avLst/>
          </a:prstGeom>
          <a:ln w="571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0D97F72-4809-DC37-559B-D78BD8710152}"/>
              </a:ext>
            </a:extLst>
          </p:cNvPr>
          <p:cNvCxnSpPr>
            <a:cxnSpLocks/>
          </p:cNvCxnSpPr>
          <p:nvPr/>
        </p:nvCxnSpPr>
        <p:spPr>
          <a:xfrm flipV="1">
            <a:off x="9508822" y="2341682"/>
            <a:ext cx="0" cy="3060000"/>
          </a:xfrm>
          <a:prstGeom prst="line">
            <a:avLst/>
          </a:prstGeom>
          <a:ln w="571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querimiento - Iconos gratis de archivos y carpetas">
            <a:extLst>
              <a:ext uri="{FF2B5EF4-FFF2-40B4-BE49-F238E27FC236}">
                <a16:creationId xmlns:a16="http://schemas.microsoft.com/office/drawing/2014/main" id="{597A8600-82AB-2130-4A33-715E50B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" y="4243998"/>
            <a:ext cx="1091520" cy="1091520"/>
          </a:xfrm>
          <a:prstGeom prst="rect">
            <a:avLst/>
          </a:prstGeom>
          <a:ln w="7294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69EDF9E-F56B-3C3D-B172-3640CAE89585}"/>
              </a:ext>
            </a:extLst>
          </p:cNvPr>
          <p:cNvSpPr txBox="1"/>
          <p:nvPr/>
        </p:nvSpPr>
        <p:spPr>
          <a:xfrm>
            <a:off x="3000099" y="2489672"/>
            <a:ext cx="19115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PE"/>
            </a:defPPr>
            <a:lvl1pPr marL="182563" indent="-182563" algn="just">
              <a:buNone/>
              <a:defRPr sz="105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s-PE" dirty="0"/>
              <a:t>📊Análisis integral (DEC).</a:t>
            </a:r>
          </a:p>
          <a:p>
            <a:endParaRPr lang="es-PE" dirty="0"/>
          </a:p>
          <a:p>
            <a:r>
              <a:rPr lang="es-PE" dirty="0"/>
              <a:t>🎯Asignación correcta de riesgos.</a:t>
            </a:r>
          </a:p>
          <a:p>
            <a:endParaRPr lang="es-PE" dirty="0"/>
          </a:p>
          <a:p>
            <a:r>
              <a:rPr lang="es-PE" dirty="0"/>
              <a:t>✏️Ajustes al requerimiento (DEC).</a:t>
            </a:r>
          </a:p>
          <a:p>
            <a:endParaRPr lang="es-PE" dirty="0"/>
          </a:p>
        </p:txBody>
      </p:sp>
      <p:pic>
        <p:nvPicPr>
          <p:cNvPr id="2052" name="Picture 4" descr="concepto de estrategia empresarial. discusión creativa para la estrategia  empresarial. idea de negocio, estrategia y solución, resolución de  problemas, toma de decisiones, rendimiento efectivo, metáfora abstracta de  la hoja de ruta. 1991610">
            <a:extLst>
              <a:ext uri="{FF2B5EF4-FFF2-40B4-BE49-F238E27FC236}">
                <a16:creationId xmlns:a16="http://schemas.microsoft.com/office/drawing/2014/main" id="{1FFC1D79-E815-A304-B92B-9B652314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6" y="4174633"/>
            <a:ext cx="1625239" cy="1160885"/>
          </a:xfrm>
          <a:prstGeom prst="rect">
            <a:avLst/>
          </a:prstGeom>
          <a:ln w="7294" cap="flat">
            <a:noFill/>
            <a:prstDash val="solid"/>
            <a:miter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C0A7D3F-1DCC-0C10-9835-9F3A7DB31016}"/>
              </a:ext>
            </a:extLst>
          </p:cNvPr>
          <p:cNvSpPr txBox="1"/>
          <p:nvPr/>
        </p:nvSpPr>
        <p:spPr>
          <a:xfrm>
            <a:off x="651559" y="5922516"/>
            <a:ext cx="11063050" cy="52322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>
            <a:spAutoFit/>
          </a:bodyPr>
          <a:lstStyle>
            <a:defPPr>
              <a:defRPr lang="es-PE"/>
            </a:defPPr>
            <a:lvl1pPr>
              <a:defRPr sz="2000">
                <a:solidFill>
                  <a:srgbClr val="00206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just"/>
            <a:r>
              <a:rPr lang="es-MX" sz="1400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⚠️ </a:t>
            </a:r>
            <a:r>
              <a:rPr lang="es-PE" sz="1400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Resolución Directoral N° 0037-2025-EF/54.01</a:t>
            </a:r>
            <a:r>
              <a:rPr lang="es-PE" sz="1400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, que modifica la “</a:t>
            </a:r>
            <a:r>
              <a:rPr lang="es-PE" sz="1400" i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Guía de Actuaciones Preparatorias y el Formato de Estrategia de Contratación</a:t>
            </a:r>
            <a:r>
              <a:rPr lang="es-PE" sz="1400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” aprobados por la </a:t>
            </a:r>
            <a:r>
              <a:rPr lang="es-PE" sz="1400" b="1" dirty="0">
                <a:solidFill>
                  <a:srgbClr val="002060"/>
                </a:solidFill>
                <a:latin typeface="Poppins" pitchFamily="2" charset="77"/>
                <a:cs typeface="Poppins" pitchFamily="2" charset="77"/>
              </a:rPr>
              <a:t>Resolución Directoral N° 0018-2025-EF/54.01.</a:t>
            </a:r>
            <a:endParaRPr lang="es-MX" sz="1400" b="1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9EBBF3-261A-C1B1-7419-14F78F34467D}"/>
              </a:ext>
            </a:extLst>
          </p:cNvPr>
          <p:cNvSpPr txBox="1"/>
          <p:nvPr/>
        </p:nvSpPr>
        <p:spPr>
          <a:xfrm>
            <a:off x="5184473" y="2452062"/>
            <a:ext cx="198703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1050" b="1" dirty="0">
                <a:latin typeface="Poppins" panose="00000500000000000000" pitchFamily="2" charset="0"/>
                <a:cs typeface="Poppins" panose="00000500000000000000" pitchFamily="2" charset="0"/>
              </a:rPr>
              <a:t>¿Cuándo es obligatoria la Gestión de Riesgos?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✔️ Bienes y servicios estratégicos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✔️ Consultorías de obras y obras avanzadas</a:t>
            </a:r>
          </a:p>
          <a:p>
            <a:pPr algn="just"/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PE" sz="1050" b="1" dirty="0">
                <a:latin typeface="Poppins" panose="00000500000000000000" pitchFamily="2" charset="0"/>
                <a:cs typeface="Poppins" panose="00000500000000000000" pitchFamily="2" charset="0"/>
              </a:rPr>
              <a:t>¿Qué debe incluir?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Identificación de riesgos.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Análisis cualitativo y cuantitativo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Responsables asignados</a:t>
            </a:r>
          </a:p>
          <a:p>
            <a:pPr algn="just"/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s-PE" sz="1050" b="1" dirty="0">
                <a:latin typeface="Poppins" panose="00000500000000000000" pitchFamily="2" charset="0"/>
                <a:cs typeface="Poppins" panose="00000500000000000000" pitchFamily="2" charset="0"/>
              </a:rPr>
              <a:t>Importante</a:t>
            </a:r>
          </a:p>
          <a:p>
            <a:pPr algn="just"/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📁 Forma parte del expediente de contratación.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2D8B9A8-0F74-FC75-2D6B-F193A41183B1}"/>
              </a:ext>
            </a:extLst>
          </p:cNvPr>
          <p:cNvSpPr txBox="1"/>
          <p:nvPr/>
        </p:nvSpPr>
        <p:spPr>
          <a:xfrm>
            <a:off x="7451041" y="2452062"/>
            <a:ext cx="1855005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📌Aplica si:</a:t>
            </a:r>
            <a:b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Obras o consultorías de obras </a:t>
            </a:r>
            <a:r>
              <a:rPr lang="es-PE" sz="1050" b="1" dirty="0">
                <a:latin typeface="Poppins" panose="00000500000000000000" pitchFamily="2" charset="0"/>
                <a:cs typeface="Poppins" panose="00000500000000000000" pitchFamily="2" charset="0"/>
              </a:rPr>
              <a:t>&gt; S/ 50 millones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PE" sz="1050" b="1" dirty="0">
                <a:latin typeface="Poppins" panose="00000500000000000000" pitchFamily="2" charset="0"/>
                <a:cs typeface="Poppins" panose="00000500000000000000" pitchFamily="2" charset="0"/>
              </a:rPr>
              <a:t>Funciones principales</a:t>
            </a:r>
          </a:p>
          <a:p>
            <a:pPr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🔎 Supervisa la gestión de riesgos en las 3 fases.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✅ Aprueba nuevos riesgos y oportunidades.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🚨 Seguimiento de alertas tempranas.</a:t>
            </a:r>
          </a:p>
          <a:p>
            <a:pPr algn="just">
              <a:buNone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buNone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🎯 Asegura una gestión efectiva y oportuna.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ADCE120-D07F-C2B6-494E-72DD56811756}"/>
              </a:ext>
            </a:extLst>
          </p:cNvPr>
          <p:cNvSpPr txBox="1"/>
          <p:nvPr/>
        </p:nvSpPr>
        <p:spPr>
          <a:xfrm>
            <a:off x="9711599" y="2452062"/>
            <a:ext cx="18860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Requerimiento con riesgos identificados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Estrategia con perfil y asignación de riesgos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Matriz obligatoria (según segmentación)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Comité ( si supera S/ 50 millones)</a:t>
            </a: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endParaRPr lang="es-PE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lvl="0" indent="-171450" algn="just">
              <a:buFont typeface="Arial" panose="020B0604020202020204" pitchFamily="34" charset="0"/>
              <a:buChar char="•"/>
            </a:pPr>
            <a:r>
              <a:rPr lang="es-PE" sz="1050" dirty="0">
                <a:latin typeface="Poppins" panose="00000500000000000000" pitchFamily="2" charset="0"/>
                <a:cs typeface="Poppins" panose="00000500000000000000" pitchFamily="2" charset="0"/>
              </a:rPr>
              <a:t>Gestión activa de riesgos desde el inicio hasta la ejecución</a:t>
            </a:r>
          </a:p>
        </p:txBody>
      </p:sp>
      <p:sp>
        <p:nvSpPr>
          <p:cNvPr id="24" name="Rectángulo: una sola esquina cortada 23">
            <a:extLst>
              <a:ext uri="{FF2B5EF4-FFF2-40B4-BE49-F238E27FC236}">
                <a16:creationId xmlns:a16="http://schemas.microsoft.com/office/drawing/2014/main" id="{07692A7B-40B4-0CEF-7093-2A586429AE6D}"/>
              </a:ext>
            </a:extLst>
          </p:cNvPr>
          <p:cNvSpPr/>
          <p:nvPr/>
        </p:nvSpPr>
        <p:spPr>
          <a:xfrm>
            <a:off x="904601" y="2126048"/>
            <a:ext cx="1620000" cy="147284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b="1" dirty="0">
                <a:latin typeface="Poppins" panose="00000500000000000000" pitchFamily="2" charset="0"/>
                <a:cs typeface="Poppins" panose="00000500000000000000" pitchFamily="2" charset="0"/>
              </a:rPr>
              <a:t>Art. 44 del RLGCP</a:t>
            </a:r>
          </a:p>
        </p:txBody>
      </p:sp>
      <p:sp>
        <p:nvSpPr>
          <p:cNvPr id="25" name="Rectángulo: una sola esquina cortada 24">
            <a:extLst>
              <a:ext uri="{FF2B5EF4-FFF2-40B4-BE49-F238E27FC236}">
                <a16:creationId xmlns:a16="http://schemas.microsoft.com/office/drawing/2014/main" id="{072D9DFE-0AD2-9651-E2A2-F555A9E3AF59}"/>
              </a:ext>
            </a:extLst>
          </p:cNvPr>
          <p:cNvSpPr/>
          <p:nvPr/>
        </p:nvSpPr>
        <p:spPr>
          <a:xfrm>
            <a:off x="3094964" y="2126048"/>
            <a:ext cx="1620000" cy="147284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b="1" dirty="0">
                <a:latin typeface="Poppins" panose="00000500000000000000" pitchFamily="2" charset="0"/>
                <a:cs typeface="Poppins" panose="00000500000000000000" pitchFamily="2" charset="0"/>
              </a:rPr>
              <a:t>Art. 46.1 del RLGCP</a:t>
            </a:r>
          </a:p>
        </p:txBody>
      </p:sp>
      <p:sp>
        <p:nvSpPr>
          <p:cNvPr id="26" name="Rectángulo: una sola esquina cortada 25">
            <a:extLst>
              <a:ext uri="{FF2B5EF4-FFF2-40B4-BE49-F238E27FC236}">
                <a16:creationId xmlns:a16="http://schemas.microsoft.com/office/drawing/2014/main" id="{A8BB2454-0235-6C2A-E822-E8DCC77B604E}"/>
              </a:ext>
            </a:extLst>
          </p:cNvPr>
          <p:cNvSpPr/>
          <p:nvPr/>
        </p:nvSpPr>
        <p:spPr>
          <a:xfrm>
            <a:off x="5367989" y="2126048"/>
            <a:ext cx="1620000" cy="147284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b="1" dirty="0">
                <a:latin typeface="Poppins" panose="00000500000000000000" pitchFamily="2" charset="0"/>
                <a:cs typeface="Poppins" panose="00000500000000000000" pitchFamily="2" charset="0"/>
              </a:rPr>
              <a:t>Art. 128 y Art. 156 del RLGCP</a:t>
            </a:r>
          </a:p>
        </p:txBody>
      </p:sp>
      <p:sp>
        <p:nvSpPr>
          <p:cNvPr id="27" name="Rectángulo: una sola esquina cortada 26">
            <a:extLst>
              <a:ext uri="{FF2B5EF4-FFF2-40B4-BE49-F238E27FC236}">
                <a16:creationId xmlns:a16="http://schemas.microsoft.com/office/drawing/2014/main" id="{870A5015-D5B6-4ACA-04C5-F1CDBE014F49}"/>
              </a:ext>
            </a:extLst>
          </p:cNvPr>
          <p:cNvSpPr/>
          <p:nvPr/>
        </p:nvSpPr>
        <p:spPr>
          <a:xfrm>
            <a:off x="7604778" y="2126048"/>
            <a:ext cx="1620000" cy="147284"/>
          </a:xfrm>
          <a:prstGeom prst="snip1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800" b="1" dirty="0">
                <a:latin typeface="Poppins" panose="00000500000000000000" pitchFamily="2" charset="0"/>
                <a:cs typeface="Poppins" panose="00000500000000000000" pitchFamily="2" charset="0"/>
              </a:rPr>
              <a:t>Art.  156 del RLGCP</a:t>
            </a:r>
          </a:p>
        </p:txBody>
      </p:sp>
    </p:spTree>
    <p:extLst>
      <p:ext uri="{BB962C8B-B14F-4D97-AF65-F5344CB8AC3E}">
        <p14:creationId xmlns:p14="http://schemas.microsoft.com/office/powerpoint/2010/main" val="248790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80D9C-D0AE-0140-3ABA-BE39E22B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>
            <a:extLst>
              <a:ext uri="{FF2B5EF4-FFF2-40B4-BE49-F238E27FC236}">
                <a16:creationId xmlns:a16="http://schemas.microsoft.com/office/drawing/2014/main" id="{1D2CA4F9-9EB9-4EB7-B628-F9F03024C3B3}"/>
              </a:ext>
            </a:extLst>
          </p:cNvPr>
          <p:cNvSpPr txBox="1">
            <a:spLocks/>
          </p:cNvSpPr>
          <p:nvPr/>
        </p:nvSpPr>
        <p:spPr>
          <a:xfrm>
            <a:off x="-21021" y="1031243"/>
            <a:ext cx="12192000" cy="4778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11643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endParaRPr lang="es-PE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9921B56-0B85-404B-824A-F919124F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93" y="5011875"/>
            <a:ext cx="6835620" cy="9994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FAB9C3C-4C40-C537-E852-2A0449B298C9}"/>
              </a:ext>
            </a:extLst>
          </p:cNvPr>
          <p:cNvGrpSpPr/>
          <p:nvPr/>
        </p:nvGrpSpPr>
        <p:grpSpPr>
          <a:xfrm>
            <a:off x="501370" y="863345"/>
            <a:ext cx="10879263" cy="3521431"/>
            <a:chOff x="-31532" y="1416269"/>
            <a:chExt cx="18628370" cy="5642131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E2A24568-6220-A7EA-A5AA-5402C529B842}"/>
                </a:ext>
              </a:extLst>
            </p:cNvPr>
            <p:cNvSpPr txBox="1">
              <a:spLocks/>
            </p:cNvSpPr>
            <p:nvPr/>
          </p:nvSpPr>
          <p:spPr>
            <a:xfrm>
              <a:off x="-31532" y="1546864"/>
              <a:ext cx="18288000" cy="716756"/>
            </a:xfrm>
            <a:prstGeom prst="rect">
              <a:avLst/>
            </a:prstGeom>
          </p:spPr>
          <p:txBody>
            <a:bodyPr vert="horz" lIns="137160" tIns="68580" rIns="137160" bIns="6858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rgbClr val="011643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pPr algn="ctr"/>
              <a:endParaRPr lang="es-PE" dirty="0">
                <a:solidFill>
                  <a:srgbClr val="FFC000"/>
                </a:solidFill>
              </a:endParaRPr>
            </a:p>
          </p:txBody>
        </p: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B6F097D5-CBA3-DC88-3FCC-127A29654EBA}"/>
                </a:ext>
              </a:extLst>
            </p:cNvPr>
            <p:cNvSpPr txBox="1">
              <a:spLocks/>
            </p:cNvSpPr>
            <p:nvPr/>
          </p:nvSpPr>
          <p:spPr>
            <a:xfrm>
              <a:off x="-31532" y="1416269"/>
              <a:ext cx="18288000" cy="821910"/>
            </a:xfrm>
            <a:prstGeom prst="rect">
              <a:avLst/>
            </a:prstGeom>
          </p:spPr>
          <p:txBody>
            <a:bodyPr vert="horz" lIns="137160" tIns="68580" rIns="137160" bIns="685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Poppins" pitchFamily="2" charset="77"/>
                  <a:ea typeface="+mj-ea"/>
                  <a:cs typeface="Poppins" pitchFamily="2" charset="77"/>
                </a:defRPr>
              </a:lvl1pPr>
            </a:lstStyle>
            <a:p>
              <a:pPr marL="514350" marR="0" lvl="0" indent="-514350" algn="ctr" defTabSz="914400" rtl="0" eaLnBrk="1" fontAlgn="auto" latinLnBrk="0" hangingPunct="1">
                <a:lnSpc>
                  <a:spcPct val="115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Gestión de riesgos en </a:t>
              </a:r>
              <a:r>
                <a:rPr kumimoji="0" lang="es-E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</a:rPr>
                <a:t>contratos menores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23A387E-9608-DC18-B59F-CB3B218C7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45" t="53773" r="11400" b="18681"/>
            <a:stretch/>
          </p:blipFill>
          <p:spPr>
            <a:xfrm>
              <a:off x="2048131" y="3777089"/>
              <a:ext cx="13686717" cy="3235489"/>
            </a:xfrm>
            <a:prstGeom prst="rect">
              <a:avLst/>
            </a:prstGeom>
          </p:spPr>
        </p:pic>
        <p:sp>
          <p:nvSpPr>
            <p:cNvPr id="8" name="Flecha: hacia abajo 7">
              <a:extLst>
                <a:ext uri="{FF2B5EF4-FFF2-40B4-BE49-F238E27FC236}">
                  <a16:creationId xmlns:a16="http://schemas.microsoft.com/office/drawing/2014/main" id="{12A67836-218B-8907-F69C-C2E179CB576C}"/>
                </a:ext>
              </a:extLst>
            </p:cNvPr>
            <p:cNvSpPr/>
            <p:nvPr/>
          </p:nvSpPr>
          <p:spPr>
            <a:xfrm>
              <a:off x="7966855" y="2745776"/>
              <a:ext cx="1718268" cy="1009859"/>
            </a:xfrm>
            <a:prstGeom prst="downArrow">
              <a:avLst/>
            </a:prstGeom>
            <a:noFill/>
            <a:ln w="12700" cap="flat" cmpd="sng" algn="ctr">
              <a:solidFill>
                <a:srgbClr val="0033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6381442-10AB-D890-4522-D8B54ED9E1F6}"/>
                </a:ext>
              </a:extLst>
            </p:cNvPr>
            <p:cNvSpPr txBox="1"/>
            <p:nvPr/>
          </p:nvSpPr>
          <p:spPr>
            <a:xfrm>
              <a:off x="13102902" y="6121754"/>
              <a:ext cx="5493936" cy="936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Fuente: Guía de Actuaciones Preparatorias - DAGA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5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FE27E-989E-6A3A-DE0A-07C4FF9A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D1CFE10-BC42-1DA1-EF85-E665C5902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579072"/>
              </p:ext>
            </p:extLst>
          </p:nvPr>
        </p:nvGraphicFramePr>
        <p:xfrm>
          <a:off x="558612" y="1783080"/>
          <a:ext cx="8951148" cy="486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Google Shape;567;p18">
            <a:extLst>
              <a:ext uri="{FF2B5EF4-FFF2-40B4-BE49-F238E27FC236}">
                <a16:creationId xmlns:a16="http://schemas.microsoft.com/office/drawing/2014/main" id="{0F441F1C-83D7-C662-B92E-3E34A5BAA44D}"/>
              </a:ext>
            </a:extLst>
          </p:cNvPr>
          <p:cNvSpPr txBox="1"/>
          <p:nvPr/>
        </p:nvSpPr>
        <p:spPr>
          <a:xfrm>
            <a:off x="866671" y="816479"/>
            <a:ext cx="10151297" cy="8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Gestión de Riesgos en Bienes, Servicios, Obras y Consultoría de Obras </a:t>
            </a:r>
            <a:endParaRPr lang="es-PE" sz="10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2" descr="Carmix One | Venta de Autohormigonera | Precio | Mixer de concreto">
            <a:extLst>
              <a:ext uri="{FF2B5EF4-FFF2-40B4-BE49-F238E27FC236}">
                <a16:creationId xmlns:a16="http://schemas.microsoft.com/office/drawing/2014/main" id="{E6456DFD-DD96-A9EF-4C3E-201F39ED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824" y="3074669"/>
            <a:ext cx="2280783" cy="15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0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0B5FC-5FCA-60DC-A3F8-B4C5EADF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C8548BC-8998-512B-F34C-33E8B7F23D5D}"/>
              </a:ext>
            </a:extLst>
          </p:cNvPr>
          <p:cNvGrpSpPr/>
          <p:nvPr/>
        </p:nvGrpSpPr>
        <p:grpSpPr>
          <a:xfrm>
            <a:off x="0" y="1240156"/>
            <a:ext cx="12070746" cy="3684374"/>
            <a:chOff x="0" y="1754506"/>
            <a:chExt cx="12070746" cy="3684374"/>
          </a:xfrm>
        </p:grpSpPr>
        <p:sp>
          <p:nvSpPr>
            <p:cNvPr id="42" name="Google Shape;567;p18">
              <a:extLst>
                <a:ext uri="{FF2B5EF4-FFF2-40B4-BE49-F238E27FC236}">
                  <a16:creationId xmlns:a16="http://schemas.microsoft.com/office/drawing/2014/main" id="{12C3EC90-1FA5-B804-F97F-5D0E98C27DBC}"/>
                </a:ext>
              </a:extLst>
            </p:cNvPr>
            <p:cNvSpPr txBox="1"/>
            <p:nvPr/>
          </p:nvSpPr>
          <p:spPr>
            <a:xfrm>
              <a:off x="1020351" y="1754506"/>
              <a:ext cx="10151297" cy="874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b="1" dirty="0">
                  <a:solidFill>
                    <a:srgbClr val="002060"/>
                  </a:solidFill>
                  <a:latin typeface="Poppins" panose="00000500000000000000" pitchFamily="2" charset="0"/>
                  <a:ea typeface="Calibri"/>
                  <a:cs typeface="Poppins" panose="00000500000000000000" pitchFamily="2" charset="0"/>
                  <a:sym typeface="Calibri"/>
                </a:rPr>
                <a:t>Gestión de Riesgos en Bienes y Servicios Segmentados como Estratégicos</a:t>
              </a:r>
              <a:endParaRPr lang="es-PE" sz="10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EFB16810-1095-5281-43E9-A8516DCD344E}"/>
                </a:ext>
              </a:extLst>
            </p:cNvPr>
            <p:cNvSpPr/>
            <p:nvPr/>
          </p:nvSpPr>
          <p:spPr>
            <a:xfrm>
              <a:off x="0" y="3640974"/>
              <a:ext cx="12070746" cy="17979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chemeClr val="tx1"/>
                  </a:solidFill>
                </a:rPr>
                <a:t> </a:t>
              </a:r>
              <a:r>
                <a:rPr lang="es-MX" sz="3600" b="1" dirty="0">
                  <a:solidFill>
                    <a:schemeClr val="tx1"/>
                  </a:solidFill>
                </a:rPr>
                <a:t>¿Resulta obligatorio elaborar la matriz de Gestión de Riesgos? ¿qué elementos debe comprender dicha gestión?</a:t>
              </a:r>
              <a:endParaRPr lang="es-PE" b="1" dirty="0">
                <a:highlight>
                  <a:srgbClr val="FFFF00"/>
                </a:highlight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7CF4BED-9CBE-19C8-E945-9DAD6ED25D44}"/>
                </a:ext>
              </a:extLst>
            </p:cNvPr>
            <p:cNvSpPr/>
            <p:nvPr/>
          </p:nvSpPr>
          <p:spPr>
            <a:xfrm>
              <a:off x="5004434" y="2872100"/>
              <a:ext cx="2183130" cy="4914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Pregunta: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55DBC0E1-2E85-DD15-460F-95BB10625DB4}"/>
              </a:ext>
            </a:extLst>
          </p:cNvPr>
          <p:cNvSpPr/>
          <p:nvPr/>
        </p:nvSpPr>
        <p:spPr>
          <a:xfrm>
            <a:off x="0" y="6044565"/>
            <a:ext cx="2183130" cy="491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Casuística </a:t>
            </a:r>
            <a:r>
              <a:rPr lang="es-PE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N°</a:t>
            </a:r>
            <a:r>
              <a:rPr lang="es-PE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</a:t>
            </a:r>
          </a:p>
        </p:txBody>
      </p:sp>
    </p:spTree>
    <p:extLst>
      <p:ext uri="{BB962C8B-B14F-4D97-AF65-F5344CB8AC3E}">
        <p14:creationId xmlns:p14="http://schemas.microsoft.com/office/powerpoint/2010/main" val="144994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0675-6921-5BDC-98C6-1E3E12C4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7;p18">
            <a:extLst>
              <a:ext uri="{FF2B5EF4-FFF2-40B4-BE49-F238E27FC236}">
                <a16:creationId xmlns:a16="http://schemas.microsoft.com/office/drawing/2014/main" id="{A6D2B941-1E63-ACBA-C927-9155B6FB0466}"/>
              </a:ext>
            </a:extLst>
          </p:cNvPr>
          <p:cNvSpPr txBox="1"/>
          <p:nvPr/>
        </p:nvSpPr>
        <p:spPr>
          <a:xfrm>
            <a:off x="1020350" y="862322"/>
            <a:ext cx="10151297" cy="87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Bienes y Servicios Segmentados como Estratégicos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rgbClr val="00206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  <a:sym typeface="Calibri"/>
              </a:rPr>
              <a:t>Ejecución Contractual </a:t>
            </a:r>
            <a:endParaRPr lang="es-PE" sz="1000" dirty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7AF2009-8357-4F92-4386-3F499417675A}"/>
              </a:ext>
            </a:extLst>
          </p:cNvPr>
          <p:cNvSpPr/>
          <p:nvPr/>
        </p:nvSpPr>
        <p:spPr>
          <a:xfrm>
            <a:off x="3719990" y="1866860"/>
            <a:ext cx="4603162" cy="4579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 de matriz de gestión de riesgos: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826376-5063-E284-99B4-29080F17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2356688"/>
            <a:ext cx="9873983" cy="41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4502-518C-EF75-59F7-F2F9A2BF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8294F44-F173-EA0F-59ED-EA83A39FCD6B}"/>
              </a:ext>
            </a:extLst>
          </p:cNvPr>
          <p:cNvGrpSpPr/>
          <p:nvPr/>
        </p:nvGrpSpPr>
        <p:grpSpPr>
          <a:xfrm>
            <a:off x="0" y="1240156"/>
            <a:ext cx="12070746" cy="3684374"/>
            <a:chOff x="0" y="1754506"/>
            <a:chExt cx="12070746" cy="3684374"/>
          </a:xfrm>
        </p:grpSpPr>
        <p:sp>
          <p:nvSpPr>
            <p:cNvPr id="42" name="Google Shape;567;p18">
              <a:extLst>
                <a:ext uri="{FF2B5EF4-FFF2-40B4-BE49-F238E27FC236}">
                  <a16:creationId xmlns:a16="http://schemas.microsoft.com/office/drawing/2014/main" id="{1964C2C5-0820-DBA7-C95F-58DC844C0871}"/>
                </a:ext>
              </a:extLst>
            </p:cNvPr>
            <p:cNvSpPr txBox="1"/>
            <p:nvPr/>
          </p:nvSpPr>
          <p:spPr>
            <a:xfrm>
              <a:off x="1020351" y="1754506"/>
              <a:ext cx="10151297" cy="874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b="1" dirty="0">
                  <a:solidFill>
                    <a:srgbClr val="002060"/>
                  </a:solidFill>
                  <a:latin typeface="Poppins" panose="00000500000000000000" pitchFamily="2" charset="0"/>
                  <a:ea typeface="Calibri"/>
                  <a:cs typeface="Poppins" panose="00000500000000000000" pitchFamily="2" charset="0"/>
                  <a:sym typeface="Calibri"/>
                </a:rPr>
                <a:t>Gestión de Riesgos en Proyectos Segmentados como Avanzados</a:t>
              </a:r>
              <a:endParaRPr lang="es-PE" sz="1000" dirty="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E1E46659-F0CA-FE8E-ABC6-DC0D68D360E9}"/>
                </a:ext>
              </a:extLst>
            </p:cNvPr>
            <p:cNvSpPr/>
            <p:nvPr/>
          </p:nvSpPr>
          <p:spPr>
            <a:xfrm>
              <a:off x="0" y="3640974"/>
              <a:ext cx="12070746" cy="17979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3600" dirty="0">
                  <a:solidFill>
                    <a:schemeClr val="tx1"/>
                  </a:solidFill>
                </a:rPr>
                <a:t>En el caso de un proyecto segmentado como avanzado, </a:t>
              </a:r>
              <a:r>
                <a:rPr lang="es-MX" sz="3600" b="1" dirty="0">
                  <a:solidFill>
                    <a:schemeClr val="tx1"/>
                  </a:solidFill>
                </a:rPr>
                <a:t>¿resulta obligatorio elaborar la matriz de Gestión de Riesgos? ¿qué elementos debe comprender dicha gestión?</a:t>
              </a:r>
              <a:endParaRPr lang="es-PE" b="1" dirty="0">
                <a:highlight>
                  <a:srgbClr val="FFFF00"/>
                </a:highlight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BFE2B33-F6F6-14BB-DA0C-277706C9EB5C}"/>
                </a:ext>
              </a:extLst>
            </p:cNvPr>
            <p:cNvSpPr/>
            <p:nvPr/>
          </p:nvSpPr>
          <p:spPr>
            <a:xfrm>
              <a:off x="5004434" y="2872100"/>
              <a:ext cx="2183130" cy="4914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PE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Pregunta: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B1DFFB2-57EF-D7B7-A483-01964883D757}"/>
              </a:ext>
            </a:extLst>
          </p:cNvPr>
          <p:cNvSpPr/>
          <p:nvPr/>
        </p:nvSpPr>
        <p:spPr>
          <a:xfrm>
            <a:off x="0" y="6044565"/>
            <a:ext cx="2183130" cy="491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Casuística </a:t>
            </a:r>
            <a:r>
              <a:rPr lang="es-PE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N°</a:t>
            </a:r>
            <a:r>
              <a:rPr lang="es-PE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</a:t>
            </a:r>
          </a:p>
        </p:txBody>
      </p:sp>
    </p:spTree>
    <p:extLst>
      <p:ext uri="{BB962C8B-B14F-4D97-AF65-F5344CB8AC3E}">
        <p14:creationId xmlns:p14="http://schemas.microsoft.com/office/powerpoint/2010/main" val="297202553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13210</TotalTime>
  <Words>857</Words>
  <Application>Microsoft Office PowerPoint</Application>
  <PresentationFormat>Panorámica</PresentationFormat>
  <Paragraphs>121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 Rounded MT Bold</vt:lpstr>
      <vt:lpstr>Arial</vt:lpstr>
      <vt:lpstr>IBM Plex Sans</vt:lpstr>
      <vt:lpstr>Calibri</vt:lpstr>
      <vt:lpstr>Wingdings</vt:lpstr>
      <vt:lpstr>Century Gothic</vt:lpstr>
      <vt:lpstr>Poppins</vt:lpstr>
      <vt:lpstr>1_Tema de Office</vt:lpstr>
      <vt:lpstr>Gestión de Riesgos en Contrataciones Públicas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Roy Nick Alvarez Chuquillanqui</dc:creator>
  <cp:lastModifiedBy>Eros Jahir Ch C</cp:lastModifiedBy>
  <cp:revision>458</cp:revision>
  <dcterms:created xsi:type="dcterms:W3CDTF">2019-11-26T14:21:50Z</dcterms:created>
  <dcterms:modified xsi:type="dcterms:W3CDTF">2025-11-17T04:50:08Z</dcterms:modified>
</cp:coreProperties>
</file>